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076138238" r:id="rId3"/>
    <p:sldId id="2076138242" r:id="rId4"/>
    <p:sldId id="2076138240" r:id="rId5"/>
    <p:sldId id="2076138241" r:id="rId6"/>
    <p:sldId id="2076138249" r:id="rId7"/>
    <p:sldId id="2076138248" r:id="rId8"/>
    <p:sldId id="2076138244" r:id="rId9"/>
    <p:sldId id="2076138251" r:id="rId10"/>
  </p:sldIdLst>
  <p:sldSz cx="12192000" cy="6858000"/>
  <p:notesSz cx="6858000" cy="9144000"/>
  <p:defaultTextStyle>
    <a:defPPr>
      <a:defRPr lang="ru-RU"/>
    </a:defPPr>
    <a:lvl1pPr marL="0" algn="l" defTabSz="1371662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1pPr>
    <a:lvl2pPr marL="685831" algn="l" defTabSz="1371662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2pPr>
    <a:lvl3pPr marL="1371662" algn="l" defTabSz="1371662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3pPr>
    <a:lvl4pPr marL="2057493" algn="l" defTabSz="1371662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4pPr>
    <a:lvl5pPr marL="2743324" algn="l" defTabSz="1371662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5pPr>
    <a:lvl6pPr marL="3429155" algn="l" defTabSz="1371662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6pPr>
    <a:lvl7pPr marL="4114986" algn="l" defTabSz="1371662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7pPr>
    <a:lvl8pPr marL="4800817" algn="l" defTabSz="1371662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8pPr>
    <a:lvl9pPr marL="5486648" algn="l" defTabSz="1371662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460" autoAdjust="0"/>
  </p:normalViewPr>
  <p:slideViewPr>
    <p:cSldViewPr snapToGrid="0">
      <p:cViewPr varScale="1">
        <p:scale>
          <a:sx n="95" d="100"/>
          <a:sy n="95" d="100"/>
        </p:scale>
        <p:origin x="11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png>
</file>

<file path=ppt/media/image11.png>
</file>

<file path=ppt/media/image12.svg>
</file>

<file path=ppt/media/image13.jpeg>
</file>

<file path=ppt/media/image14.png>
</file>

<file path=ppt/media/image18.pn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EB4CEF-8B7C-4944-9EBA-256C96F5EF5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A1B541-AA08-4C59-90D3-501CD776B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13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gb/dotnet/aspire/get-started/aspire-overview#orchestration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microsoft.com/en-gb/dotnet/aspire/get-started/aspire-overview#project-templates-and-tooling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gb/dotnet/aspire/fundamentals/components-overview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core/tools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everyone! Welcome to the conference. Today we will talk about .NET Aspire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A1B541-AA08-4C59-90D3-501CD776B8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61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few words about me. I am a Senior .NET Developer at </a:t>
            </a:r>
            <a:r>
              <a:rPr lang="en-US" dirty="0" err="1"/>
              <a:t>DataArt</a:t>
            </a:r>
            <a:r>
              <a:rPr lang="en-US" dirty="0"/>
              <a:t>, a Microsoft MVP, many may already know me from the .NET MAUI Community as I am one of the .NET MAUI Community Toolkit Core Maintainers. You can also find interesting videos and publications on my website, LinkedIn and YouTube.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DAF58-8BBF-5942-9EE2-B93E2FFABF9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1598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But today we are talking not about .NET MAUI, but about .NET Aspire.</a:t>
            </a:r>
          </a:p>
          <a:p>
            <a:pPr algn="l"/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.NET Aspire is designed to improve the experience of building .NET cloud-native apps. It provides a consistent, opinionated set of tools and patterns that help you build and run distributed apps. .NET Aspire is designed to help you with: </a:t>
            </a:r>
            <a:r>
              <a:rPr lang="en-US" b="1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  <a:hlinkClick r:id="rId3"/>
              </a:rPr>
              <a:t>Orchestration</a:t>
            </a:r>
            <a:r>
              <a:rPr lang="en-US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en-US" b="1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Integrations</a:t>
            </a:r>
            <a:r>
              <a:rPr lang="en-US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 and </a:t>
            </a:r>
            <a:r>
              <a:rPr lang="en-US" b="1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  <a:hlinkClick r:id="rId4"/>
              </a:rPr>
              <a:t>Tooling</a:t>
            </a:r>
            <a:endParaRPr lang="en-US" b="0" i="0" dirty="0">
              <a:solidFill>
                <a:srgbClr val="161616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DAF58-8BBF-5942-9EE2-B93E2FFABF9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1893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In .NET Aspire, orchestration primarily focuses on enhancing the </a:t>
            </a:r>
            <a:r>
              <a:rPr lang="en-US" b="0" i="1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local development</a:t>
            </a:r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experience by simplifying the management of your cloud-native app's configuration and interconnections.</a:t>
            </a:r>
          </a:p>
          <a:p>
            <a:pPr algn="l"/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.NET Aspire orchestration assists with the following concerns: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DAF58-8BBF-5942-9EE2-B93E2FFABF9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7459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u="none" strike="noStrike" dirty="0">
                <a:effectLst/>
                <a:latin typeface="Segoe UI" panose="020B0502040204020203" pitchFamily="34" charset="0"/>
                <a:hlinkClick r:id="rId3"/>
              </a:rPr>
              <a:t>.NET Aspire </a:t>
            </a:r>
            <a:r>
              <a:rPr lang="en-US" b="0" i="0" u="none" strike="noStrike" dirty="0">
                <a:effectLst/>
                <a:latin typeface="Segoe UI" panose="020B0502040204020203" pitchFamily="34" charset="0"/>
              </a:rPr>
              <a:t>integrations</a:t>
            </a:r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are NuGet packages designed to simplify connections to popular services and platforms, such as Redis or PostgreSQL. .NET Aspire integrations handle many cloud-native concerns for you through standardized configuration patterns, such as adding health checks and telemetry.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DAF58-8BBF-5942-9EE2-B93E2FFABF9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429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.NET Aspire comes with project templates and tooling experiences for Visual Studio, Visual Studio Code, and the </a:t>
            </a:r>
            <a:r>
              <a:rPr lang="en-US" b="0" i="0" u="none" strike="noStrike" dirty="0">
                <a:solidFill>
                  <a:srgbClr val="161616"/>
                </a:solidFill>
                <a:effectLst/>
                <a:latin typeface="Segoe UI" panose="020B0502040204020203" pitchFamily="34" charset="0"/>
                <a:hlinkClick r:id="rId3"/>
              </a:rPr>
              <a:t>dotnet CLI</a:t>
            </a:r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 to help you create and interact with .NET Aspire projects.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DAF58-8BBF-5942-9EE2-B93E2FFABF9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7140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build our first .NET Aspire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DAF58-8BBF-5942-9EE2-B93E2FFABF9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0361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Official documentation and samples can be found on these websites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A1B541-AA08-4C59-90D3-501CD776B8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70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end of my presentation, thank you for your attention.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DAF58-8BBF-5942-9EE2-B93E2FFABF9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074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8FD265-FB7F-F107-AFCC-169313005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400" y="2873802"/>
            <a:ext cx="6223412" cy="99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5394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1 Line 1 Row + 2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1" y="719890"/>
            <a:ext cx="725266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597C9E-6F40-BB16-03A0-6580B977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147A31-0FB7-4A83-96E2-920430B279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9909" y="1773493"/>
            <a:ext cx="10272183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585CB97-F77F-0D1C-FCAA-9E51213DC89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444413" y="719890"/>
            <a:ext cx="1120775" cy="377212"/>
          </a:xfrm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IL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2651758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1 Line  + 2nd logo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1" y="719890"/>
            <a:ext cx="725266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597C9E-6F40-BB16-03A0-6580B977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147A31-0FB7-4A83-96E2-920430B279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9909" y="1773493"/>
            <a:ext cx="10272183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585CB97-F77F-0D1C-FCAA-9E51213DC89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794759" y="1399105"/>
            <a:ext cx="1437332" cy="377212"/>
          </a:xfrm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IL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4116559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1 Line Content 2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147A31-0FB7-4A83-96E2-920430B279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9910" y="1773493"/>
            <a:ext cx="4996391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5A0D4-A45A-FD2F-C720-7A45C4A044F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35701" y="1773493"/>
            <a:ext cx="4996391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AE4E2-633C-0C89-6BF2-0F836853A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066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eader 1 Line Content 3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147A31-0FB7-4A83-96E2-920430B279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9910" y="1773493"/>
            <a:ext cx="3239557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5A0D4-A45A-FD2F-C720-7A45C4A044F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475693" y="1773493"/>
            <a:ext cx="3238500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AE4E2-633C-0C89-6BF2-0F836853A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8FEE6BE-87AA-59D8-25CC-C1658A1D00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993592" y="1773493"/>
            <a:ext cx="3238500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29850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brand  1 Line 3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147A31-0FB7-4A83-96E2-920430B279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9910" y="1773493"/>
            <a:ext cx="3239557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5A0D4-A45A-FD2F-C720-7A45C4A044F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475692" y="1773493"/>
            <a:ext cx="3239557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8FEE6BE-87AA-59D8-25CC-C1658A1D00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991474" y="1773493"/>
            <a:ext cx="3240618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C4B459-BD28-A77C-5089-C405A0917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75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eader 1 Lin 2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4DAE4E2-633C-0C89-6BF2-0F836853A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E2A806DD-DE4A-96B8-7445-46FBE82E966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35700" y="1773493"/>
            <a:ext cx="4996391" cy="41755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42E869-6558-665F-75AA-05132E6005C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909" y="1773329"/>
            <a:ext cx="4996391" cy="41757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180059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1 Lin 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4DAE4E2-633C-0C89-6BF2-0F836853A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42E869-6558-665F-75AA-05132E6005C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596217" y="1773493"/>
            <a:ext cx="4997450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228F655E-4DAC-1A56-3F20-51037241F5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59909" y="1769783"/>
            <a:ext cx="2039529" cy="4246927"/>
          </a:xfrm>
          <a:prstGeom prst="rect">
            <a:avLst/>
          </a:prstGeom>
        </p:spPr>
      </p:pic>
      <p:sp>
        <p:nvSpPr>
          <p:cNvPr id="9" name="Рисунок 6">
            <a:extLst>
              <a:ext uri="{FF2B5EF4-FFF2-40B4-BE49-F238E27FC236}">
                <a16:creationId xmlns:a16="http://schemas.microsoft.com/office/drawing/2014/main" id="{6B561E78-2740-9A45-5EAA-E2745A21D3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3830" y="1876495"/>
            <a:ext cx="1851498" cy="4033258"/>
          </a:xfrm>
          <a:prstGeom prst="roundRect">
            <a:avLst>
              <a:gd name="adj" fmla="val 11154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34171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eader 1 Lin Phone_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4DAE4E2-633C-0C89-6BF2-0F836853A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42E869-6558-665F-75AA-05132E6005C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073650" y="1773493"/>
            <a:ext cx="4397376" cy="41755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pic>
        <p:nvPicPr>
          <p:cNvPr id="10" name="Рисунок 14">
            <a:extLst>
              <a:ext uri="{FF2B5EF4-FFF2-40B4-BE49-F238E27FC236}">
                <a16:creationId xmlns:a16="http://schemas.microsoft.com/office/drawing/2014/main" id="{55B947F3-A944-0F65-D31B-F5E205EF2F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6969" r="31545" b="18048"/>
          <a:stretch/>
        </p:blipFill>
        <p:spPr>
          <a:xfrm>
            <a:off x="-80963" y="1773326"/>
            <a:ext cx="4793193" cy="6107009"/>
          </a:xfrm>
          <a:prstGeom prst="rect">
            <a:avLst/>
          </a:prstGeom>
        </p:spPr>
      </p:pic>
      <p:sp>
        <p:nvSpPr>
          <p:cNvPr id="11" name="Рисунок 16">
            <a:extLst>
              <a:ext uri="{FF2B5EF4-FFF2-40B4-BE49-F238E27FC236}">
                <a16:creationId xmlns:a16="http://schemas.microsoft.com/office/drawing/2014/main" id="{45FEF48C-C27D-4C0C-A739-4295D768678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95214" y="1926659"/>
            <a:ext cx="3053166" cy="5953676"/>
          </a:xfrm>
          <a:custGeom>
            <a:avLst/>
            <a:gdLst>
              <a:gd name="connsiteX0" fmla="*/ 531771 w 4767536"/>
              <a:gd name="connsiteY0" fmla="*/ 0 h 8981853"/>
              <a:gd name="connsiteX1" fmla="*/ 4235765 w 4767536"/>
              <a:gd name="connsiteY1" fmla="*/ 0 h 8981853"/>
              <a:gd name="connsiteX2" fmla="*/ 4767536 w 4767536"/>
              <a:gd name="connsiteY2" fmla="*/ 531771 h 8981853"/>
              <a:gd name="connsiteX3" fmla="*/ 4767536 w 4767536"/>
              <a:gd name="connsiteY3" fmla="*/ 8981853 h 8981853"/>
              <a:gd name="connsiteX4" fmla="*/ 0 w 4767536"/>
              <a:gd name="connsiteY4" fmla="*/ 8981853 h 8981853"/>
              <a:gd name="connsiteX5" fmla="*/ 0 w 4767536"/>
              <a:gd name="connsiteY5" fmla="*/ 531771 h 8981853"/>
              <a:gd name="connsiteX6" fmla="*/ 531771 w 4767536"/>
              <a:gd name="connsiteY6" fmla="*/ 0 h 8981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67536" h="8981853">
                <a:moveTo>
                  <a:pt x="531771" y="0"/>
                </a:moveTo>
                <a:lnTo>
                  <a:pt x="4235765" y="0"/>
                </a:lnTo>
                <a:cubicBezTo>
                  <a:pt x="4529454" y="0"/>
                  <a:pt x="4767536" y="238082"/>
                  <a:pt x="4767536" y="531771"/>
                </a:cubicBezTo>
                <a:lnTo>
                  <a:pt x="4767536" y="8981853"/>
                </a:lnTo>
                <a:lnTo>
                  <a:pt x="0" y="8981853"/>
                </a:lnTo>
                <a:lnTo>
                  <a:pt x="0" y="531771"/>
                </a:lnTo>
                <a:cubicBezTo>
                  <a:pt x="0" y="238082"/>
                  <a:pt x="238082" y="0"/>
                  <a:pt x="531771" y="0"/>
                </a:cubicBez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4847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1 Lin Phone_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4DAE4E2-633C-0C89-6BF2-0F836853A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42E869-6558-665F-75AA-05132E6005C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93593" y="1773326"/>
            <a:ext cx="3238500" cy="4175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pic>
        <p:nvPicPr>
          <p:cNvPr id="12" name="Рисунок 5">
            <a:extLst>
              <a:ext uri="{FF2B5EF4-FFF2-40B4-BE49-F238E27FC236}">
                <a16:creationId xmlns:a16="http://schemas.microsoft.com/office/drawing/2014/main" id="{8007D75F-F07F-9697-FE17-74F32F27D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37" y="1747888"/>
            <a:ext cx="7376457" cy="4240437"/>
          </a:xfrm>
          <a:prstGeom prst="rect">
            <a:avLst/>
          </a:prstGeom>
        </p:spPr>
      </p:pic>
      <p:sp>
        <p:nvSpPr>
          <p:cNvPr id="13" name="Рисунок 14">
            <a:extLst>
              <a:ext uri="{FF2B5EF4-FFF2-40B4-BE49-F238E27FC236}">
                <a16:creationId xmlns:a16="http://schemas.microsoft.com/office/drawing/2014/main" id="{8960E639-C20C-62DA-9453-E293046D2E2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88201" y="1804317"/>
            <a:ext cx="5923588" cy="3891757"/>
          </a:xfrm>
          <a:custGeom>
            <a:avLst/>
            <a:gdLst>
              <a:gd name="connsiteX0" fmla="*/ 240579 w 8885382"/>
              <a:gd name="connsiteY0" fmla="*/ 0 h 5838537"/>
              <a:gd name="connsiteX1" fmla="*/ 8644803 w 8885382"/>
              <a:gd name="connsiteY1" fmla="*/ 0 h 5838537"/>
              <a:gd name="connsiteX2" fmla="*/ 8885382 w 8885382"/>
              <a:gd name="connsiteY2" fmla="*/ 240579 h 5838537"/>
              <a:gd name="connsiteX3" fmla="*/ 8885382 w 8885382"/>
              <a:gd name="connsiteY3" fmla="*/ 5838537 h 5838537"/>
              <a:gd name="connsiteX4" fmla="*/ 0 w 8885382"/>
              <a:gd name="connsiteY4" fmla="*/ 5838537 h 5838537"/>
              <a:gd name="connsiteX5" fmla="*/ 0 w 8885382"/>
              <a:gd name="connsiteY5" fmla="*/ 240579 h 5838537"/>
              <a:gd name="connsiteX6" fmla="*/ 240579 w 8885382"/>
              <a:gd name="connsiteY6" fmla="*/ 0 h 5838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885382" h="5838537">
                <a:moveTo>
                  <a:pt x="240579" y="0"/>
                </a:moveTo>
                <a:lnTo>
                  <a:pt x="8644803" y="0"/>
                </a:lnTo>
                <a:cubicBezTo>
                  <a:pt x="8777671" y="0"/>
                  <a:pt x="8885382" y="107711"/>
                  <a:pt x="8885382" y="240579"/>
                </a:cubicBezTo>
                <a:lnTo>
                  <a:pt x="8885382" y="5838537"/>
                </a:lnTo>
                <a:lnTo>
                  <a:pt x="0" y="5838537"/>
                </a:lnTo>
                <a:lnTo>
                  <a:pt x="0" y="240579"/>
                </a:lnTo>
                <a:cubicBezTo>
                  <a:pt x="0" y="107711"/>
                  <a:pt x="107711" y="0"/>
                  <a:pt x="240579" y="0"/>
                </a:cubicBez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2133"/>
            </a:lvl1pPr>
          </a:lstStyle>
          <a:p>
            <a:r>
              <a:rPr lang="en-US" dirty="0"/>
              <a:t>Screenshot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15650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1 Line 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4DAE4E2-633C-0C89-6BF2-0F836853A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DB33528C-0E33-01B8-E90A-FEF8CCE4B7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9909" y="3739809"/>
            <a:ext cx="2357178" cy="22092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143E31A-83EA-4B30-8C48-646C484081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6218" y="3739809"/>
            <a:ext cx="2357178" cy="22092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17653A-CF4E-7C22-2337-E4266D7245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32527" y="3739809"/>
            <a:ext cx="2357178" cy="22092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18D825B-BD9F-C325-CADE-5B4174074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74915" y="3739809"/>
            <a:ext cx="2357177" cy="22092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E19CCB5D-66E8-033D-58CD-01E307A63AD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59910" y="1773327"/>
            <a:ext cx="2357177" cy="1742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30AABCA3-499C-B0A3-BFF3-30F97C9D0C5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596217" y="1773327"/>
            <a:ext cx="2357178" cy="1742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A50F3A9C-A740-9673-57C7-F95DE07AB18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228719" y="1773327"/>
            <a:ext cx="2364948" cy="1742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5CE53F2C-1F13-BC49-9F1C-2FBB5EA205D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68991" y="1773327"/>
            <a:ext cx="2363101" cy="1742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89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 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20975" y="2841521"/>
            <a:ext cx="7583616" cy="539331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text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712830" y="4764194"/>
            <a:ext cx="2322852" cy="1199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New York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USA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London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UK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Munich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Germany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Zug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Switzerland</a:t>
            </a:r>
          </a:p>
          <a:p>
            <a:pPr>
              <a:lnSpc>
                <a:spcPts val="2148"/>
              </a:lnSpc>
            </a:pPr>
            <a:endParaRPr lang="en-US" sz="1517" b="0" i="0" dirty="0">
              <a:solidFill>
                <a:schemeClr val="tx2"/>
              </a:solidFill>
              <a:latin typeface="DA_FuturaPT Book" panose="020B0502020204020303" pitchFamily="34" charset="0"/>
              <a:ea typeface="DA_FuturaPT Book" panose="020B05020202040203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B8819-F8E8-2A78-B421-E8C987761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014" y="2012974"/>
            <a:ext cx="2608527" cy="418284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53452C3-62E9-B227-2E33-4B701A0A71FA}"/>
              </a:ext>
            </a:extLst>
          </p:cNvPr>
          <p:cNvCxnSpPr>
            <a:cxnSpLocks/>
          </p:cNvCxnSpPr>
          <p:nvPr/>
        </p:nvCxnSpPr>
        <p:spPr>
          <a:xfrm>
            <a:off x="2720976" y="3389669"/>
            <a:ext cx="875241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4398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+ Number Yellow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720976" y="2781191"/>
            <a:ext cx="8486971" cy="2015494"/>
          </a:xfrm>
          <a:ln>
            <a:noFill/>
          </a:ln>
        </p:spPr>
        <p:txBody>
          <a:bodyPr anchor="t" anchorCtr="0"/>
          <a:lstStyle>
            <a:lvl1pPr>
              <a:lnSpc>
                <a:spcPct val="100000"/>
              </a:lnSpc>
              <a:defRPr sz="48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3417-EBA9-B679-AEE7-EE39B72C85C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-718688" y="2171853"/>
            <a:ext cx="3494453" cy="3532497"/>
          </a:xfrm>
        </p:spPr>
        <p:txBody>
          <a:bodyPr>
            <a:noAutofit/>
          </a:bodyPr>
          <a:lstStyle>
            <a:lvl1pPr>
              <a:defRPr sz="22664" b="0" i="0">
                <a:latin typeface="DA_FuturaPT Demi" panose="020B0502020204020303" pitchFamily="34" charset="77"/>
                <a:ea typeface="DA_FuturaPT Demi" panose="020B0502020204020303" pitchFamily="34" charset="77"/>
              </a:defRPr>
            </a:lvl1pPr>
          </a:lstStyle>
          <a:p>
            <a:pPr lvl="0"/>
            <a:r>
              <a:rPr lang="en-RU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5062772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Yellow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720976" y="2781232"/>
            <a:ext cx="8486971" cy="2015453"/>
          </a:xfrm>
          <a:ln>
            <a:noFill/>
          </a:ln>
        </p:spPr>
        <p:txBody>
          <a:bodyPr anchor="t" anchorCtr="0"/>
          <a:lstStyle>
            <a:lvl1pPr>
              <a:lnSpc>
                <a:spcPct val="100000"/>
              </a:lnSpc>
              <a:defRPr sz="48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85033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+ Number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720976" y="2781232"/>
            <a:ext cx="8486971" cy="2015453"/>
          </a:xfrm>
          <a:ln>
            <a:noFill/>
          </a:ln>
        </p:spPr>
        <p:txBody>
          <a:bodyPr anchor="t" anchorCtr="0"/>
          <a:lstStyle>
            <a:lvl1pPr>
              <a:lnSpc>
                <a:spcPct val="100000"/>
              </a:lnSpc>
              <a:defRPr sz="48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3417-EBA9-B679-AEE7-EE39B72C85C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-718689" y="2171853"/>
            <a:ext cx="3439664" cy="3532497"/>
          </a:xfrm>
        </p:spPr>
        <p:txBody>
          <a:bodyPr>
            <a:noAutofit/>
          </a:bodyPr>
          <a:lstStyle>
            <a:lvl1pPr>
              <a:defRPr sz="22664" b="0" i="0">
                <a:latin typeface="DA_FuturaPT Demi" panose="020B0502020204020303" pitchFamily="34" charset="77"/>
                <a:ea typeface="DA_FuturaPT Demi" panose="020B0502020204020303" pitchFamily="34" charset="77"/>
              </a:defRPr>
            </a:lvl1pPr>
          </a:lstStyle>
          <a:p>
            <a:pPr lvl="0"/>
            <a:r>
              <a:rPr lang="en-RU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40331885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720976" y="2781232"/>
            <a:ext cx="8486971" cy="2015453"/>
          </a:xfrm>
          <a:ln>
            <a:noFill/>
          </a:ln>
        </p:spPr>
        <p:txBody>
          <a:bodyPr anchor="t" anchorCtr="0"/>
          <a:lstStyle>
            <a:lvl1pPr>
              <a:lnSpc>
                <a:spcPct val="100000"/>
              </a:lnSpc>
              <a:defRPr sz="48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22293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2 Lines Content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597C9E-6F40-BB16-03A0-6580B977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147A31-0FB7-4A83-96E2-920430B279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9909" y="2170212"/>
            <a:ext cx="10272183" cy="3778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798584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2975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2 Lines Content 2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597C9E-6F40-BB16-03A0-6580B977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147A31-0FB7-4A83-96E2-920430B279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9909" y="2170212"/>
            <a:ext cx="4996391" cy="3778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798584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723214-D230-0B0B-B30C-00BBE5B4EB7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35701" y="2170212"/>
            <a:ext cx="4996392" cy="3778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0966096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2 Lines Content 3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597C9E-6F40-BB16-03A0-6580B977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147A31-0FB7-4A83-96E2-920430B279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9910" y="2170212"/>
            <a:ext cx="3239557" cy="3778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798584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723214-D230-0B0B-B30C-00BBE5B4EB7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993592" y="2170212"/>
            <a:ext cx="3238500" cy="3778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B26630-3995-17B2-1692-B6242538846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475692" y="2170212"/>
            <a:ext cx="3238501" cy="3778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6586417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2 Lines 2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597C9E-6F40-BB16-03A0-6580B977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798584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EE0B31A4-BAFC-A312-E3EA-FC01E66FE4D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35700" y="2148477"/>
            <a:ext cx="4996391" cy="38005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DCAD0EC-D22E-4CF6-3617-41AB3A17854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909" y="2170212"/>
            <a:ext cx="4996391" cy="3778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9006175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6597C9E-6F40-BB16-03A0-6580B977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17A4DC28-88C8-0D5C-ACB9-B1BA936A6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31758C8-9322-A522-E00F-91F4707AD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907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027DCC8-9883-0261-8BA8-46FF242A0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4572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7619804-EC76-2F20-B293-02B62CB113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68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 Line + Partn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20975" y="2841521"/>
            <a:ext cx="7583616" cy="539331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text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720975" y="4764194"/>
            <a:ext cx="2322852" cy="1199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New York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USA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London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UK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Munich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Germany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Zug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Switzerland</a:t>
            </a:r>
          </a:p>
          <a:p>
            <a:pPr>
              <a:lnSpc>
                <a:spcPts val="2148"/>
              </a:lnSpc>
            </a:pPr>
            <a:endParaRPr lang="en-US" sz="1517" b="0" i="0" dirty="0">
              <a:solidFill>
                <a:schemeClr val="tx2"/>
              </a:solidFill>
              <a:latin typeface="DA_FuturaPT Book" panose="020B0502020204020303" pitchFamily="34" charset="0"/>
              <a:ea typeface="DA_FuturaPT Book" panose="020B05020202040203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B8819-F8E8-2A78-B421-E8C987761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316" y="2012974"/>
            <a:ext cx="2608527" cy="418284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53452C3-62E9-B227-2E33-4B701A0A71FA}"/>
              </a:ext>
            </a:extLst>
          </p:cNvPr>
          <p:cNvCxnSpPr>
            <a:cxnSpLocks/>
          </p:cNvCxnSpPr>
          <p:nvPr/>
        </p:nvCxnSpPr>
        <p:spPr>
          <a:xfrm>
            <a:off x="2720976" y="3389669"/>
            <a:ext cx="875241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5D315A8-3BCE-EA96-6941-B46511A1103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04816" y="1947769"/>
            <a:ext cx="2327274" cy="539331"/>
          </a:xfrm>
          <a:prstGeom prst="rect">
            <a:avLst/>
          </a:prstGeom>
          <a:noFill/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7455558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027DCC8-9883-0261-8BA8-46FF242A0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7619804-EC76-2F20-B293-02B62CB113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5898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eader 2 Lines 8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597C9E-6F40-BB16-03A0-6580B977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798584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3D6518A-46ED-43CD-5445-E6003482B3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9909" y="4138224"/>
            <a:ext cx="2359025" cy="1810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E2EC851C-E6F3-4ED1-FD14-D5074A29B4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6217" y="4138224"/>
            <a:ext cx="2360084" cy="1810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91FAD7A-5AC6-7DFA-D613-8CBE9B2CAE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35700" y="4138224"/>
            <a:ext cx="2357967" cy="1810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F032167-3397-F6A8-D0F2-48152E2D99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84710" y="4138224"/>
            <a:ext cx="2347382" cy="1810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E5D4294A-704E-9755-8524-E105092A929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59909" y="2169265"/>
            <a:ext cx="2359025" cy="1742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41F0B34C-4D77-69BF-1F16-965B8ADCEE2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596217" y="2169265"/>
            <a:ext cx="2360083" cy="1742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1B9E5252-9E77-F300-2467-B597D301CD6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235700" y="2169265"/>
            <a:ext cx="2357967" cy="1742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B4D7D18A-6D08-0646-AE3D-79C36496EB5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873067" y="2169265"/>
            <a:ext cx="2359025" cy="1742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4917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txBody>
          <a:bodyPr vert="horz" anchor="ctr" anchorCtr="0"/>
          <a:lstStyle>
            <a:lvl1pPr marL="0" marR="0" indent="0" algn="ctr" defTabSz="8667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B133"/>
              </a:buClr>
              <a:buSzTx/>
              <a:buFontTx/>
              <a:buNone/>
              <a:tabLst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72470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Slide Yello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720976" y="2781232"/>
            <a:ext cx="8486971" cy="1239458"/>
          </a:xfrm>
          <a:ln>
            <a:noFill/>
          </a:ln>
        </p:spPr>
        <p:txBody>
          <a:bodyPr anchor="t" anchorCtr="0"/>
          <a:lstStyle>
            <a:lvl1pPr>
              <a:lnSpc>
                <a:spcPct val="100000"/>
              </a:lnSpc>
              <a:defRPr sz="48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Thank you!</a:t>
            </a:r>
            <a:endParaRPr lang="ru-RU" dirty="0"/>
          </a:p>
        </p:txBody>
      </p:sp>
      <p:sp>
        <p:nvSpPr>
          <p:cNvPr id="4" name="Текст 7">
            <a:extLst>
              <a:ext uri="{FF2B5EF4-FFF2-40B4-BE49-F238E27FC236}">
                <a16:creationId xmlns:a16="http://schemas.microsoft.com/office/drawing/2014/main" id="{A4BB7241-3E6F-C4B6-7451-324C780CFD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20976" y="4333439"/>
            <a:ext cx="5006975" cy="161559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Full Name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 Name</a:t>
            </a:r>
            <a:br>
              <a:rPr lang="en-US" dirty="0"/>
            </a:br>
            <a:r>
              <a:rPr lang="en-US" dirty="0"/>
              <a:t>Your Email</a:t>
            </a:r>
          </a:p>
        </p:txBody>
      </p:sp>
    </p:spTree>
    <p:extLst>
      <p:ext uri="{BB962C8B-B14F-4D97-AF65-F5344CB8AC3E}">
        <p14:creationId xmlns:p14="http://schemas.microsoft.com/office/powerpoint/2010/main" val="4875372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Slide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2720976" y="2781232"/>
            <a:ext cx="8486971" cy="1233877"/>
          </a:xfrm>
          <a:ln>
            <a:noFill/>
          </a:ln>
        </p:spPr>
        <p:txBody>
          <a:bodyPr anchor="t" anchorCtr="0"/>
          <a:lstStyle>
            <a:lvl1pPr>
              <a:lnSpc>
                <a:spcPct val="100000"/>
              </a:lnSpc>
              <a:defRPr sz="48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Thank you!</a:t>
            </a:r>
            <a:endParaRPr lang="ru-RU" dirty="0"/>
          </a:p>
        </p:txBody>
      </p:sp>
      <p:sp>
        <p:nvSpPr>
          <p:cNvPr id="4" name="Текст 7">
            <a:extLst>
              <a:ext uri="{FF2B5EF4-FFF2-40B4-BE49-F238E27FC236}">
                <a16:creationId xmlns:a16="http://schemas.microsoft.com/office/drawing/2014/main" id="{A4BB7241-3E6F-C4B6-7451-324C780CFD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20976" y="4333439"/>
            <a:ext cx="5006975" cy="161559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Full Name</a:t>
            </a:r>
            <a:br>
              <a:rPr lang="en-US" dirty="0"/>
            </a:br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 Name</a:t>
            </a:r>
            <a:br>
              <a:rPr lang="en-US" dirty="0"/>
            </a:br>
            <a:r>
              <a:rPr lang="en-US" dirty="0"/>
              <a:t>Your Email</a:t>
            </a:r>
          </a:p>
        </p:txBody>
      </p:sp>
    </p:spTree>
    <p:extLst>
      <p:ext uri="{BB962C8B-B14F-4D97-AF65-F5344CB8AC3E}">
        <p14:creationId xmlns:p14="http://schemas.microsoft.com/office/powerpoint/2010/main" val="23087009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1 Line Content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84054" y="765096"/>
            <a:ext cx="7897609" cy="566531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44E9DA78-BE1F-9B43-A0F1-21CEB812E776}"/>
              </a:ext>
            </a:extLst>
          </p:cNvPr>
          <p:cNvSpPr/>
          <p:nvPr/>
        </p:nvSpPr>
        <p:spPr>
          <a:xfrm>
            <a:off x="984052" y="1331626"/>
            <a:ext cx="878347" cy="47993"/>
          </a:xfrm>
          <a:prstGeom prst="rect">
            <a:avLst/>
          </a:prstGeom>
          <a:solidFill>
            <a:srgbClr val="FFB1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sz="1617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CFF7A5-29D2-F208-1FE6-11A607EA8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601" y="905944"/>
            <a:ext cx="1451674" cy="2327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E9E60-99B1-62E3-601B-244563AA4C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81937" y="6068605"/>
            <a:ext cx="1350155" cy="33656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73533-7D10-1589-CE42-6208B3284C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30510"/>
            <a:ext cx="4104217" cy="374593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8348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14BD0-2FDA-4E99-A0DE-CDE39EF2B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0199E5-0FF4-49AE-977C-4F69CBBB81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AEEE5-DA4B-4A9A-A5CA-F6BAABA39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D101-D159-4170-BD4C-AF7D81A72C61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10EFA3-5018-4CBD-925C-B94A3F261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BAF48-57F0-4426-BD2F-6C73FA4A7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772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ellow Title Slide 1 Lin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20975" y="2841521"/>
            <a:ext cx="7583616" cy="539331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text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720975" y="4764194"/>
            <a:ext cx="2322852" cy="1199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New York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USA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London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UK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Munich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Germany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Zug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Switzerland</a:t>
            </a:r>
          </a:p>
          <a:p>
            <a:pPr>
              <a:lnSpc>
                <a:spcPts val="2148"/>
              </a:lnSpc>
            </a:pPr>
            <a:endParaRPr lang="en-US" sz="1517" b="0" i="0" dirty="0">
              <a:solidFill>
                <a:schemeClr val="tx2"/>
              </a:solidFill>
              <a:latin typeface="DA_FuturaPT Book" panose="020B0502020204020303" pitchFamily="34" charset="0"/>
              <a:ea typeface="DA_FuturaPT Book" panose="020B05020202040203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53452C3-62E9-B227-2E33-4B701A0A71FA}"/>
              </a:ext>
            </a:extLst>
          </p:cNvPr>
          <p:cNvCxnSpPr>
            <a:cxnSpLocks/>
          </p:cNvCxnSpPr>
          <p:nvPr/>
        </p:nvCxnSpPr>
        <p:spPr>
          <a:xfrm>
            <a:off x="2720976" y="3389669"/>
            <a:ext cx="87524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phic 7">
            <a:extLst>
              <a:ext uri="{FF2B5EF4-FFF2-40B4-BE49-F238E27FC236}">
                <a16:creationId xmlns:a16="http://schemas.microsoft.com/office/drawing/2014/main" id="{3831627D-EAE2-257F-F82B-EBA99F418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6873" y="2009712"/>
            <a:ext cx="2604000" cy="41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6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ellow Title Slide 2 Lines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20975" y="2841521"/>
            <a:ext cx="7583616" cy="539331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text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720975" y="4764194"/>
            <a:ext cx="2322852" cy="1199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New York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USA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London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UK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Munich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Germany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Zug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Switzerland</a:t>
            </a:r>
          </a:p>
          <a:p>
            <a:pPr>
              <a:lnSpc>
                <a:spcPts val="2148"/>
              </a:lnSpc>
            </a:pPr>
            <a:endParaRPr lang="en-US" sz="1517" b="0" i="0" dirty="0">
              <a:solidFill>
                <a:schemeClr val="tx2"/>
              </a:solidFill>
              <a:latin typeface="DA_FuturaPT Book" panose="020B0502020204020303" pitchFamily="34" charset="0"/>
              <a:ea typeface="DA_FuturaPT Book" panose="020B0502020204020303" pitchFamily="34" charset="0"/>
            </a:endParaRPr>
          </a:p>
        </p:txBody>
      </p:sp>
      <p:pic>
        <p:nvPicPr>
          <p:cNvPr id="4" name="Graphic 7">
            <a:extLst>
              <a:ext uri="{FF2B5EF4-FFF2-40B4-BE49-F238E27FC236}">
                <a16:creationId xmlns:a16="http://schemas.microsoft.com/office/drawing/2014/main" id="{3831627D-EAE2-257F-F82B-EBA99F418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6873" y="2009712"/>
            <a:ext cx="2604000" cy="417536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41DD1ED-9A35-FC84-372E-4B36D272331E}"/>
              </a:ext>
            </a:extLst>
          </p:cNvPr>
          <p:cNvCxnSpPr>
            <a:cxnSpLocks/>
          </p:cNvCxnSpPr>
          <p:nvPr/>
        </p:nvCxnSpPr>
        <p:spPr>
          <a:xfrm>
            <a:off x="2720976" y="3906424"/>
            <a:ext cx="87524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016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 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20976" y="2841521"/>
            <a:ext cx="7595898" cy="539331"/>
          </a:xfrm>
          <a:noFill/>
        </p:spPr>
        <p:txBody>
          <a:bodyPr/>
          <a:lstStyle>
            <a:lvl1pPr marL="0" marR="0" indent="0" algn="l" defTabSz="86675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720975" y="4764194"/>
            <a:ext cx="2322852" cy="1199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New York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USA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London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UK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Munich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Germany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Zug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Switzerland</a:t>
            </a:r>
          </a:p>
          <a:p>
            <a:pPr>
              <a:lnSpc>
                <a:spcPts val="2148"/>
              </a:lnSpc>
            </a:pPr>
            <a:endParaRPr lang="en-US" sz="1517" b="0" i="0" dirty="0">
              <a:solidFill>
                <a:schemeClr val="tx2"/>
              </a:solidFill>
              <a:latin typeface="DA_FuturaPT Book" panose="020B0502020204020303" pitchFamily="34" charset="0"/>
              <a:ea typeface="DA_FuturaPT Book" panose="020B05020202040203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B8819-F8E8-2A78-B421-E8C987761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317" y="2012974"/>
            <a:ext cx="2608527" cy="418284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B3A778A-CC5C-0269-60B9-023A8A680D3F}"/>
              </a:ext>
            </a:extLst>
          </p:cNvPr>
          <p:cNvCxnSpPr>
            <a:cxnSpLocks/>
          </p:cNvCxnSpPr>
          <p:nvPr/>
        </p:nvCxnSpPr>
        <p:spPr>
          <a:xfrm>
            <a:off x="2720976" y="3906424"/>
            <a:ext cx="875241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418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 Lines + Partn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20975" y="2841521"/>
            <a:ext cx="7607292" cy="539331"/>
          </a:xfrm>
          <a:noFill/>
        </p:spPr>
        <p:txBody>
          <a:bodyPr/>
          <a:lstStyle>
            <a:lvl1pPr marL="0" marR="0" indent="0" algn="l" defTabSz="86675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720975" y="4764194"/>
            <a:ext cx="2322852" cy="1199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New York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USA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London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UK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Munich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Germany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Zug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Switzerland</a:t>
            </a:r>
          </a:p>
          <a:p>
            <a:pPr>
              <a:lnSpc>
                <a:spcPts val="2148"/>
              </a:lnSpc>
            </a:pPr>
            <a:endParaRPr lang="en-US" sz="1517" b="0" i="0" dirty="0">
              <a:solidFill>
                <a:schemeClr val="tx2"/>
              </a:solidFill>
              <a:latin typeface="DA_FuturaPT Book" panose="020B0502020204020303" pitchFamily="34" charset="0"/>
              <a:ea typeface="DA_FuturaPT Book" panose="020B05020202040203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B8819-F8E8-2A78-B421-E8C987761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316" y="2012974"/>
            <a:ext cx="2608527" cy="418284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B3A778A-CC5C-0269-60B9-023A8A680D3F}"/>
              </a:ext>
            </a:extLst>
          </p:cNvPr>
          <p:cNvCxnSpPr>
            <a:cxnSpLocks/>
          </p:cNvCxnSpPr>
          <p:nvPr/>
        </p:nvCxnSpPr>
        <p:spPr>
          <a:xfrm>
            <a:off x="2720976" y="3906424"/>
            <a:ext cx="875241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F3BB2DD8-A1A3-5E32-B88E-F9779FDE689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04816" y="1947769"/>
            <a:ext cx="2327274" cy="539331"/>
          </a:xfrm>
          <a:prstGeom prst="rect">
            <a:avLst/>
          </a:prstGeom>
          <a:noFill/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2645653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2 Lines + Partn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20975" y="2841521"/>
            <a:ext cx="7583616" cy="539331"/>
          </a:xfrm>
          <a:noFill/>
        </p:spPr>
        <p:txBody>
          <a:bodyPr/>
          <a:lstStyle>
            <a:lvl1pPr marL="0" marR="0" indent="0" algn="l" defTabSz="86675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720975" y="4764194"/>
            <a:ext cx="2322852" cy="1199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New York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USA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London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UK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Munich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Germany</a:t>
            </a:r>
          </a:p>
          <a:p>
            <a:pPr lvl="0">
              <a:lnSpc>
                <a:spcPts val="2148"/>
              </a:lnSpc>
            </a:pPr>
            <a:r>
              <a:rPr lang="en-US" sz="1517" b="0" i="0" dirty="0">
                <a:solidFill>
                  <a:schemeClr val="tx2"/>
                </a:solidFill>
                <a:latin typeface="DA_FuturaPT Medium" panose="020B0502020204020303" pitchFamily="34" charset="0"/>
                <a:ea typeface="DA_FuturaPT Medium" panose="020B0502020204020303" pitchFamily="34" charset="0"/>
              </a:rPr>
              <a:t>Zug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</a:rPr>
              <a:t> </a:t>
            </a:r>
            <a:r>
              <a:rPr lang="en-US" sz="1517" b="0" i="0" dirty="0">
                <a:solidFill>
                  <a:schemeClr val="tx2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Open Sans Light" charset="0"/>
              </a:rPr>
              <a:t>Switzerland</a:t>
            </a:r>
          </a:p>
          <a:p>
            <a:pPr>
              <a:lnSpc>
                <a:spcPts val="2148"/>
              </a:lnSpc>
            </a:pPr>
            <a:endParaRPr lang="en-US" sz="1517" b="0" i="0" dirty="0">
              <a:solidFill>
                <a:schemeClr val="tx2"/>
              </a:solidFill>
              <a:latin typeface="DA_FuturaPT Book" panose="020B0502020204020303" pitchFamily="34" charset="0"/>
              <a:ea typeface="DA_FuturaPT Book" panose="020B05020202040203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0B8819-F8E8-2A78-B421-E8C987761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316" y="2012974"/>
            <a:ext cx="2608527" cy="418284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B3A778A-CC5C-0269-60B9-023A8A680D3F}"/>
              </a:ext>
            </a:extLst>
          </p:cNvPr>
          <p:cNvCxnSpPr>
            <a:cxnSpLocks/>
          </p:cNvCxnSpPr>
          <p:nvPr/>
        </p:nvCxnSpPr>
        <p:spPr>
          <a:xfrm>
            <a:off x="2720976" y="3906424"/>
            <a:ext cx="875241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F3BB2DD8-A1A3-5E32-B88E-F9779FDE689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04816" y="1947769"/>
            <a:ext cx="2327274" cy="539331"/>
          </a:xfrm>
          <a:prstGeom prst="rect">
            <a:avLst/>
          </a:prstGeom>
          <a:noFill/>
        </p:spPr>
        <p:txBody>
          <a:bodyPr vert="horz" anchor="ctr" anchorCtr="0"/>
          <a:lstStyle>
            <a:lvl1pPr marL="0" indent="0" algn="ctr">
              <a:buNone/>
              <a:defRPr sz="1264" b="0" i="0" cap="all" baseline="0">
                <a:latin typeface="DA_FuturaPT Book" panose="020B0502020204020303" pitchFamily="34" charset="0"/>
                <a:ea typeface="DA_FuturaPT Book" panose="020B0502020204020303" pitchFamily="34" charset="0"/>
              </a:defRPr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2506158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1 Line Content 1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0000" y="719890"/>
            <a:ext cx="7944817" cy="59753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597C9E-6F40-BB16-03A0-6580B9778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934" y="866622"/>
            <a:ext cx="1437332" cy="23048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9C52450-689A-4E4F-5B26-7C05AC00CF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F281253-4FDB-E948-8195-28D3CFFE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9909" y="6068604"/>
            <a:ext cx="6768041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147A31-0FB7-4A83-96E2-920430B279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9909" y="1773493"/>
            <a:ext cx="10272183" cy="417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U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24C00FE-7A2E-F2E7-1CE4-FC7AD11CE3DE}"/>
              </a:ext>
            </a:extLst>
          </p:cNvPr>
          <p:cNvCxnSpPr>
            <a:cxnSpLocks/>
          </p:cNvCxnSpPr>
          <p:nvPr/>
        </p:nvCxnSpPr>
        <p:spPr>
          <a:xfrm>
            <a:off x="959909" y="1319796"/>
            <a:ext cx="880533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751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0000" y="719889"/>
            <a:ext cx="10272092" cy="105360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Sample Text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2AF341-81A0-D0EC-3917-0BE4AA58EA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44150" y="6068605"/>
            <a:ext cx="887941" cy="33649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33" b="1">
                <a:solidFill>
                  <a:schemeClr val="tx1"/>
                </a:solidFill>
              </a:defRPr>
            </a:lvl1pPr>
          </a:lstStyle>
          <a:p>
            <a:fld id="{51475A64-2556-498F-8EF1-106836E7227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A4FB8-CCA0-1F57-2DA0-498CFCC7B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000" y="6068604"/>
            <a:ext cx="6744757" cy="336499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ct val="90000"/>
              </a:lnSpc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C0347B0-D0F9-4B91-9BC1-4DAC2ABC3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9909" y="1775726"/>
            <a:ext cx="10272092" cy="41733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r>
              <a:rPr lang="en-US" dirty="0"/>
              <a:t>Master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 err="1"/>
              <a:t>Eigth</a:t>
            </a:r>
            <a:r>
              <a:rPr lang="en-US" dirty="0"/>
              <a:t> level</a:t>
            </a:r>
          </a:p>
        </p:txBody>
      </p:sp>
    </p:spTree>
    <p:extLst>
      <p:ext uri="{BB962C8B-B14F-4D97-AF65-F5344CB8AC3E}">
        <p14:creationId xmlns:p14="http://schemas.microsoft.com/office/powerpoint/2010/main" val="3725422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</p:sldLayoutIdLst>
  <p:txStyles>
    <p:titleStyle>
      <a:lvl1pPr algn="l" defTabSz="866755" rtl="0" eaLnBrk="1" latinLnBrk="0" hangingPunct="1">
        <a:lnSpc>
          <a:spcPct val="90000"/>
        </a:lnSpc>
        <a:spcBef>
          <a:spcPct val="0"/>
        </a:spcBef>
        <a:buNone/>
        <a:defRPr sz="36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66755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Clr>
          <a:srgbClr val="FFB133"/>
        </a:buClr>
        <a:buFontTx/>
        <a:buNone/>
        <a:defRPr sz="1600" b="0" i="0" kern="1200">
          <a:solidFill>
            <a:schemeClr val="tx1"/>
          </a:solidFill>
          <a:latin typeface="DA_FuturaPT Book" panose="020B0502020204020303" pitchFamily="34" charset="0"/>
          <a:ea typeface="DA_FuturaPT Book" panose="020B0502020204020303" pitchFamily="34" charset="0"/>
          <a:cs typeface="+mn-cs"/>
        </a:defRPr>
      </a:lvl1pPr>
      <a:lvl2pPr marL="0" indent="0" algn="l" defTabSz="866755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1"/>
        </a:buClr>
        <a:buSzPct val="120000"/>
        <a:buFontTx/>
        <a:buNone/>
        <a:defRPr sz="1600" b="0" i="0" kern="1200">
          <a:ln>
            <a:noFill/>
          </a:ln>
          <a:solidFill>
            <a:schemeClr val="tx1"/>
          </a:solidFill>
          <a:latin typeface="DA_FuturaPT Demi" panose="020B0502020204020303" pitchFamily="34" charset="77"/>
          <a:ea typeface="DA_FuturaPT Demi" panose="020B0502020204020303" pitchFamily="34" charset="77"/>
          <a:cs typeface="+mn-cs"/>
        </a:defRPr>
      </a:lvl2pPr>
      <a:lvl3pPr marL="263974" indent="-263974" algn="l" defTabSz="866755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DA_FuturaPT Book" panose="020B0502020204020303" pitchFamily="34" charset="0"/>
          <a:ea typeface="DA_FuturaPT Book" panose="020B0502020204020303" pitchFamily="34" charset="0"/>
          <a:cs typeface="+mn-cs"/>
        </a:defRPr>
      </a:lvl3pPr>
      <a:lvl4pPr marL="381562" indent="-263974" algn="l" defTabSz="866755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1"/>
        </a:buClr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DA_FuturaPT Book" panose="020B0502020204020303" pitchFamily="34" charset="0"/>
          <a:ea typeface="DA_FuturaPT Book" panose="020B0502020204020303" pitchFamily="34" charset="0"/>
          <a:cs typeface="+mn-cs"/>
        </a:defRPr>
      </a:lvl4pPr>
      <a:lvl5pPr marL="717528" indent="-263974" algn="l" defTabSz="866755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Clr>
          <a:schemeClr val="tx1"/>
        </a:buClr>
        <a:buFont typeface="Arial" panose="020B0604020202020204" pitchFamily="34" charset="0"/>
        <a:buChar char="•"/>
        <a:tabLst>
          <a:tab pos="5996059" algn="l"/>
        </a:tabLst>
        <a:defRPr sz="1200" b="0" i="0" kern="1200">
          <a:solidFill>
            <a:schemeClr val="tx1"/>
          </a:solidFill>
          <a:latin typeface="+mn-lt"/>
          <a:ea typeface="DA_FuturaPT Book" panose="020B0502020204020303" pitchFamily="34" charset="0"/>
          <a:cs typeface="+mn-cs"/>
        </a:defRPr>
      </a:lvl5pPr>
      <a:lvl6pPr marL="228577" indent="-228577" algn="l" defTabSz="866755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+mj-lt"/>
        <a:buAutoNum type="arabicPeriod"/>
        <a:defRPr sz="1600" b="0" i="0" kern="1200">
          <a:solidFill>
            <a:schemeClr val="tx1"/>
          </a:solidFill>
          <a:latin typeface="DA_FuturaPT Medium" panose="020B0502020204020303" pitchFamily="34" charset="77"/>
          <a:ea typeface="DA_FuturaPT Medium" panose="020B0502020204020303" pitchFamily="34" charset="77"/>
          <a:cs typeface="+mn-cs"/>
        </a:defRPr>
      </a:lvl6pPr>
      <a:lvl7pPr marL="0" indent="0" algn="l" defTabSz="866755" rtl="0" eaLnBrk="1" latinLnBrk="0" hangingPunct="1">
        <a:lnSpc>
          <a:spcPct val="100000"/>
        </a:lnSpc>
        <a:spcBef>
          <a:spcPts val="0"/>
        </a:spcBef>
        <a:spcAft>
          <a:spcPts val="533"/>
        </a:spcAft>
        <a:buFontTx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5978" indent="-215978" algn="l" defTabSz="866755" rtl="0" eaLnBrk="1" latinLnBrk="0" hangingPunct="1">
        <a:lnSpc>
          <a:spcPct val="100000"/>
        </a:lnSpc>
        <a:spcBef>
          <a:spcPts val="0"/>
        </a:spcBef>
        <a:spcAft>
          <a:spcPts val="533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866755" rtl="0" eaLnBrk="1" latinLnBrk="0" hangingPunct="1">
        <a:lnSpc>
          <a:spcPct val="100000"/>
        </a:lnSpc>
        <a:spcBef>
          <a:spcPts val="0"/>
        </a:spcBef>
        <a:spcAft>
          <a:spcPts val="533"/>
        </a:spcAft>
        <a:buFont typeface="Arial" panose="020B0604020202020204" pitchFamily="34" charset="0"/>
        <a:buNone/>
        <a:defRPr sz="10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6755" rtl="0" eaLnBrk="1" latinLnBrk="0" hangingPunct="1">
        <a:defRPr sz="1706" kern="1200">
          <a:solidFill>
            <a:schemeClr val="tx1"/>
          </a:solidFill>
          <a:latin typeface="+mn-lt"/>
          <a:ea typeface="+mn-ea"/>
          <a:cs typeface="+mn-cs"/>
        </a:defRPr>
      </a:lvl1pPr>
      <a:lvl2pPr marL="433377" algn="l" defTabSz="866755" rtl="0" eaLnBrk="1" latinLnBrk="0" hangingPunct="1">
        <a:defRPr sz="1706" kern="1200">
          <a:solidFill>
            <a:schemeClr val="tx1"/>
          </a:solidFill>
          <a:latin typeface="+mn-lt"/>
          <a:ea typeface="+mn-ea"/>
          <a:cs typeface="+mn-cs"/>
        </a:defRPr>
      </a:lvl2pPr>
      <a:lvl3pPr marL="866755" algn="l" defTabSz="866755" rtl="0" eaLnBrk="1" latinLnBrk="0" hangingPunct="1">
        <a:defRPr sz="1706" kern="1200">
          <a:solidFill>
            <a:schemeClr val="tx1"/>
          </a:solidFill>
          <a:latin typeface="+mn-lt"/>
          <a:ea typeface="+mn-ea"/>
          <a:cs typeface="+mn-cs"/>
        </a:defRPr>
      </a:lvl3pPr>
      <a:lvl4pPr marL="1300132" algn="l" defTabSz="866755" rtl="0" eaLnBrk="1" latinLnBrk="0" hangingPunct="1">
        <a:defRPr sz="1706" kern="1200">
          <a:solidFill>
            <a:schemeClr val="tx1"/>
          </a:solidFill>
          <a:latin typeface="+mn-lt"/>
          <a:ea typeface="+mn-ea"/>
          <a:cs typeface="+mn-cs"/>
        </a:defRPr>
      </a:lvl4pPr>
      <a:lvl5pPr marL="1733510" algn="l" defTabSz="866755" rtl="0" eaLnBrk="1" latinLnBrk="0" hangingPunct="1">
        <a:defRPr sz="1706" kern="1200">
          <a:solidFill>
            <a:schemeClr val="tx1"/>
          </a:solidFill>
          <a:latin typeface="+mn-lt"/>
          <a:ea typeface="+mn-ea"/>
          <a:cs typeface="+mn-cs"/>
        </a:defRPr>
      </a:lvl5pPr>
      <a:lvl6pPr marL="2166887" algn="l" defTabSz="866755" rtl="0" eaLnBrk="1" latinLnBrk="0" hangingPunct="1">
        <a:defRPr sz="1706" kern="1200">
          <a:solidFill>
            <a:schemeClr val="tx1"/>
          </a:solidFill>
          <a:latin typeface="+mn-lt"/>
          <a:ea typeface="+mn-ea"/>
          <a:cs typeface="+mn-cs"/>
        </a:defRPr>
      </a:lvl6pPr>
      <a:lvl7pPr marL="2600265" algn="l" defTabSz="866755" rtl="0" eaLnBrk="1" latinLnBrk="0" hangingPunct="1">
        <a:defRPr sz="1706" kern="1200">
          <a:solidFill>
            <a:schemeClr val="tx1"/>
          </a:solidFill>
          <a:latin typeface="+mn-lt"/>
          <a:ea typeface="+mn-ea"/>
          <a:cs typeface="+mn-cs"/>
        </a:defRPr>
      </a:lvl7pPr>
      <a:lvl8pPr marL="3033643" algn="l" defTabSz="866755" rtl="0" eaLnBrk="1" latinLnBrk="0" hangingPunct="1">
        <a:defRPr sz="1706" kern="1200">
          <a:solidFill>
            <a:schemeClr val="tx1"/>
          </a:solidFill>
          <a:latin typeface="+mn-lt"/>
          <a:ea typeface="+mn-ea"/>
          <a:cs typeface="+mn-cs"/>
        </a:defRPr>
      </a:lvl8pPr>
      <a:lvl9pPr marL="3467020" algn="l" defTabSz="866755" rtl="0" eaLnBrk="1" latinLnBrk="0" hangingPunct="1">
        <a:defRPr sz="17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8">
          <p15:clr>
            <a:srgbClr val="F26B43"/>
          </p15:clr>
        </p15:guide>
        <p15:guide id="3" pos="907">
          <p15:clr>
            <a:srgbClr val="F26B43"/>
          </p15:clr>
        </p15:guide>
        <p15:guide id="4" orient="horz" pos="1676">
          <p15:clr>
            <a:srgbClr val="F26B43"/>
          </p15:clr>
        </p15:guide>
        <p15:guide id="11" orient="horz" pos="5735">
          <p15:clr>
            <a:srgbClr val="F26B43"/>
          </p15:clr>
        </p15:guide>
        <p15:guide id="27" orient="horz" pos="1245">
          <p15:clr>
            <a:srgbClr val="F26B43"/>
          </p15:clr>
        </p15:guide>
        <p15:guide id="28" pos="1474">
          <p15:clr>
            <a:srgbClr val="F26B43"/>
          </p15:clr>
        </p15:guide>
        <p15:guide id="29" pos="1739">
          <p15:clr>
            <a:srgbClr val="F26B43"/>
          </p15:clr>
        </p15:guide>
        <p15:guide id="30" pos="2302">
          <p15:clr>
            <a:srgbClr val="F26B43"/>
          </p15:clr>
        </p15:guide>
        <p15:guide id="31" pos="2571">
          <p15:clr>
            <a:srgbClr val="F26B43"/>
          </p15:clr>
        </p15:guide>
        <p15:guide id="32" pos="3136">
          <p15:clr>
            <a:srgbClr val="F26B43"/>
          </p15:clr>
        </p15:guide>
        <p15:guide id="33" pos="3398">
          <p15:clr>
            <a:srgbClr val="F26B43"/>
          </p15:clr>
        </p15:guide>
        <p15:guide id="34" pos="3968">
          <p15:clr>
            <a:srgbClr val="F26B43"/>
          </p15:clr>
        </p15:guide>
        <p15:guide id="35" pos="4229">
          <p15:clr>
            <a:srgbClr val="F26B43"/>
          </p15:clr>
        </p15:guide>
        <p15:guide id="36" pos="4794">
          <p15:clr>
            <a:srgbClr val="F26B43"/>
          </p15:clr>
        </p15:guide>
        <p15:guide id="37" pos="5065">
          <p15:clr>
            <a:srgbClr val="F26B43"/>
          </p15:clr>
        </p15:guide>
        <p15:guide id="38" pos="5628">
          <p15:clr>
            <a:srgbClr val="F26B43"/>
          </p15:clr>
        </p15:guide>
        <p15:guide id="39" pos="5892">
          <p15:clr>
            <a:srgbClr val="F26B43"/>
          </p15:clr>
        </p15:guide>
        <p15:guide id="40" pos="6457">
          <p15:clr>
            <a:srgbClr val="F26B43"/>
          </p15:clr>
        </p15:guide>
        <p15:guide id="41" pos="6721">
          <p15:clr>
            <a:srgbClr val="F26B43"/>
          </p15:clr>
        </p15:guide>
        <p15:guide id="42" pos="7291">
          <p15:clr>
            <a:srgbClr val="F26B43"/>
          </p15:clr>
        </p15:guide>
        <p15:guide id="43" pos="7553">
          <p15:clr>
            <a:srgbClr val="F26B43"/>
          </p15:clr>
        </p15:guide>
        <p15:guide id="44" pos="8120">
          <p15:clr>
            <a:srgbClr val="F26B43"/>
          </p15:clr>
        </p15:guide>
        <p15:guide id="45" pos="8384">
          <p15:clr>
            <a:srgbClr val="F26B43"/>
          </p15:clr>
        </p15:guide>
        <p15:guide id="46" pos="8949">
          <p15:clr>
            <a:srgbClr val="F26B43"/>
          </p15:clr>
        </p15:guide>
        <p15:guide id="47" pos="9220">
          <p15:clr>
            <a:srgbClr val="F26B43"/>
          </p15:clr>
        </p15:guide>
        <p15:guide id="48" pos="9783">
          <p15:clr>
            <a:srgbClr val="F26B43"/>
          </p15:clr>
        </p15:guide>
        <p15:guide id="49" pos="10046">
          <p15:clr>
            <a:srgbClr val="F26B43"/>
          </p15:clr>
        </p15:guide>
        <p15:guide id="50" orient="horz" pos="6053">
          <p15:clr>
            <a:srgbClr val="F26B43"/>
          </p15:clr>
        </p15:guide>
        <p15:guide id="51" pos="10613">
          <p15:clr>
            <a:srgbClr val="F26B43"/>
          </p15:clr>
        </p15:guide>
        <p15:guide id="52" orient="horz" pos="562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7" Type="http://schemas.openxmlformats.org/officeDocument/2006/relationships/image" Target="../media/image9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2.sv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9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7.emf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openxmlformats.org/officeDocument/2006/relationships/hyperlink" Target="https://learn.microsoft.com/en-gb/dotnet/aspire/fundamentals/integrations-overview" TargetMode="Externa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9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hyperlink" Target="https://github.com/VladislavAntonyuk/AspireSamples" TargetMode="External"/><Relationship Id="rId5" Type="http://schemas.openxmlformats.org/officeDocument/2006/relationships/hyperlink" Target="https://learn.microsoft.com/en-gb/dotnet/aspire/get-started/aspire-overview" TargetMode="Externa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F9759E99-E73E-40F6-AC86-0F5FDA6886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.NET Aspire</a:t>
            </a:r>
          </a:p>
        </p:txBody>
      </p:sp>
      <p:sp>
        <p:nvSpPr>
          <p:cNvPr id="30" name="Subtitle 29">
            <a:extLst>
              <a:ext uri="{FF2B5EF4-FFF2-40B4-BE49-F238E27FC236}">
                <a16:creationId xmlns:a16="http://schemas.microsoft.com/office/drawing/2014/main" id="{EF4C7D30-C890-442A-B99F-90DF86FA05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en-US" sz="2400" dirty="0">
                <a:latin typeface="DA_FuturaPT Demi" panose="020B0502020204020303" pitchFamily="34" charset="77"/>
                <a:ea typeface="DA_FuturaPT Demi" panose="020B0502020204020303" pitchFamily="34" charset="77"/>
              </a:rPr>
              <a:t>Vladislav Antonyuk</a:t>
            </a:r>
            <a:endParaRPr lang="en-US" dirty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B883505B-E986-41ED-B9FD-7DE7296FD8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89525" y="406400"/>
            <a:ext cx="2012950" cy="201295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001AF9C-CB51-4BA5-8F06-F7719862CC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83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4"/>
    </mc:Choice>
    <mc:Fallback>
      <p:transition spd="slow" advTm="5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FD451-DAF9-E228-8CBD-9ADA8A635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S"/>
              <a:t>Speaker</a:t>
            </a:r>
            <a:endParaRPr lang="en-R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9F56C8-38B6-628D-5229-1D56D043A2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ru-RU"/>
              <a:t> </a:t>
            </a:r>
            <a:r>
              <a:rPr lang="ru-RU" b="0"/>
              <a:t>/</a:t>
            </a:r>
            <a:r>
              <a:rPr lang="ru-RU"/>
              <a:t> </a:t>
            </a:r>
            <a:fld id="{49165CBE-C494-7A42-AB39-464FE4BAD852}" type="slidenum">
              <a:rPr lang="en-RU" smtClean="0"/>
              <a:pPr/>
              <a:t>2</a:t>
            </a:fld>
            <a:endParaRPr lang="en-RU" dirty="0"/>
          </a:p>
        </p:txBody>
      </p:sp>
      <p:sp>
        <p:nvSpPr>
          <p:cNvPr id="6" name="Объект 9">
            <a:extLst>
              <a:ext uri="{FF2B5EF4-FFF2-40B4-BE49-F238E27FC236}">
                <a16:creationId xmlns:a16="http://schemas.microsoft.com/office/drawing/2014/main" id="{74537C5F-B597-D29C-2405-836DBDD44E6F}"/>
              </a:ext>
            </a:extLst>
          </p:cNvPr>
          <p:cNvSpPr txBox="1">
            <a:spLocks/>
          </p:cNvSpPr>
          <p:nvPr/>
        </p:nvSpPr>
        <p:spPr>
          <a:xfrm>
            <a:off x="4836887" y="3744130"/>
            <a:ext cx="4145801" cy="178447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13002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tx2"/>
              </a:buClr>
              <a:buSzPct val="100000"/>
              <a:buFontTx/>
              <a:buNone/>
              <a:defRPr sz="24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0" indent="0" algn="l" defTabSz="13002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tx2"/>
              </a:buClr>
              <a:buSzPct val="100000"/>
              <a:buFontTx/>
              <a:buNone/>
              <a:defRPr sz="24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540000" indent="-540000" algn="l" defTabSz="13002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tx1"/>
              </a:buClr>
              <a:buSzPct val="100000"/>
              <a:buFont typeface=".AppleSystemUIFont" charset="-120"/>
              <a:buChar char="—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540000" indent="-540000" algn="l" defTabSz="13002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tx1"/>
              </a:buClr>
              <a:buSzPct val="100000"/>
              <a:buFont typeface="+mj-lt"/>
              <a:buAutoNum type="arabicPeriod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989013" indent="-449263" algn="l" defTabSz="13002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0" indent="0" algn="l" defTabSz="13002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Tx/>
              <a:buNone/>
              <a:defRPr sz="18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432000" indent="-432000" algn="l" defTabSz="13002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.AppleSystemUIFont" charset="-120"/>
              <a:buChar char="—"/>
              <a:tabLst>
                <a:tab pos="0" algn="l"/>
              </a:tabLst>
              <a:defRPr sz="18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432000" indent="-432000" algn="l" defTabSz="13002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+mj-lt"/>
              <a:buAutoNum type="arabicPeriod"/>
              <a:defRPr sz="18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989013" indent="-449263" algn="l" defTabSz="13002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8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Aft>
                <a:spcPts val="400"/>
              </a:spcAft>
              <a:buClr>
                <a:srgbClr val="005BFF"/>
              </a:buClr>
              <a:defRPr/>
            </a:pPr>
            <a:r>
              <a:rPr lang="en-US" sz="1600" dirty="0">
                <a:latin typeface="DA_FuturaPT Demi" panose="020B0502020204020303" pitchFamily="34" charset="77"/>
                <a:ea typeface="DA_FuturaPT Demi" panose="020B0502020204020303" pitchFamily="34" charset="77"/>
              </a:rPr>
              <a:t>Vladislav Antonyuk</a:t>
            </a:r>
            <a:endParaRPr lang="ru-RU" sz="1600" dirty="0">
              <a:latin typeface="DA_FuturaPT Demi" panose="020B0502020204020303" pitchFamily="34" charset="77"/>
              <a:ea typeface="DA_FuturaPT Demi" panose="020B0502020204020303" pitchFamily="34" charset="77"/>
            </a:endParaRPr>
          </a:p>
          <a:p>
            <a:pPr>
              <a:lnSpc>
                <a:spcPct val="120000"/>
              </a:lnSpc>
              <a:spcAft>
                <a:spcPts val="400"/>
              </a:spcAft>
              <a:buClr>
                <a:srgbClr val="005BFF"/>
              </a:buClr>
              <a:defRPr/>
            </a:pPr>
            <a:r>
              <a:rPr lang="en-US" sz="1467" dirty="0">
                <a:latin typeface="DA_FuturaPT Book" panose="020B0502020204020303" pitchFamily="34" charset="77"/>
                <a:ea typeface="DA_FuturaPT Book" panose="020B0502020204020303" pitchFamily="34" charset="77"/>
              </a:rPr>
              <a:t>Senior .NET Developer</a:t>
            </a:r>
          </a:p>
          <a:p>
            <a:pPr>
              <a:lnSpc>
                <a:spcPct val="120000"/>
              </a:lnSpc>
              <a:spcAft>
                <a:spcPts val="400"/>
              </a:spcAft>
              <a:buClr>
                <a:srgbClr val="005BFF"/>
              </a:buClr>
              <a:defRPr/>
            </a:pPr>
            <a:r>
              <a:rPr lang="en-US" sz="1467" dirty="0">
                <a:latin typeface="DA_FuturaPT Book" panose="020B0502020204020303" pitchFamily="34" charset="77"/>
                <a:ea typeface="DA_FuturaPT Book" panose="020B0502020204020303" pitchFamily="34" charset="77"/>
              </a:rPr>
              <a:t>Microsoft MVP</a:t>
            </a:r>
          </a:p>
          <a:p>
            <a:pPr>
              <a:lnSpc>
                <a:spcPct val="120000"/>
              </a:lnSpc>
              <a:spcAft>
                <a:spcPts val="400"/>
              </a:spcAft>
              <a:buClr>
                <a:srgbClr val="005BFF"/>
              </a:buClr>
              <a:defRPr/>
            </a:pPr>
            <a:r>
              <a:rPr lang="en-US" sz="1467" dirty="0">
                <a:latin typeface="DA_FuturaPT Book" panose="020B0502020204020303" pitchFamily="34" charset="77"/>
                <a:ea typeface="DA_FuturaPT Book" panose="020B0502020204020303" pitchFamily="34" charset="77"/>
              </a:rPr>
              <a:t>.NET MAUI Community Toolkit Core Maintainer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4FE3C1-E5FD-9B6A-43EF-C65C4F2398B5}"/>
              </a:ext>
            </a:extLst>
          </p:cNvPr>
          <p:cNvSpPr/>
          <p:nvPr/>
        </p:nvSpPr>
        <p:spPr>
          <a:xfrm>
            <a:off x="4825679" y="1223934"/>
            <a:ext cx="2356113" cy="235611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91970" tIns="191970" rIns="143978" bIns="191970" rtlCol="0" anchor="ctr"/>
          <a:lstStyle/>
          <a:p>
            <a:endParaRPr lang="en-RS" sz="16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593693-9F93-72A7-68F1-BB096AED79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3131" y="1223933"/>
            <a:ext cx="2356114" cy="23561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4893F8B-9130-8E85-5ED9-4DB5CAA44EBC}"/>
              </a:ext>
            </a:extLst>
          </p:cNvPr>
          <p:cNvSpPr txBox="1"/>
          <p:nvPr/>
        </p:nvSpPr>
        <p:spPr>
          <a:xfrm>
            <a:off x="8098662" y="173352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spcAft>
                <a:spcPts val="800"/>
              </a:spcAft>
            </a:pPr>
            <a:endParaRPr lang="ru-UA" sz="1600" dirty="0"/>
          </a:p>
        </p:txBody>
      </p:sp>
      <p:graphicFrame>
        <p:nvGraphicFramePr>
          <p:cNvPr id="4" name="Table 7">
            <a:extLst>
              <a:ext uri="{FF2B5EF4-FFF2-40B4-BE49-F238E27FC236}">
                <a16:creationId xmlns:a16="http://schemas.microsoft.com/office/drawing/2014/main" id="{B04EA4CB-8EBE-426B-A626-1A84052644FB}"/>
              </a:ext>
            </a:extLst>
          </p:cNvPr>
          <p:cNvGraphicFramePr>
            <a:graphicFrameLocks noGrp="1"/>
          </p:cNvGraphicFramePr>
          <p:nvPr/>
        </p:nvGraphicFramePr>
        <p:xfrm>
          <a:off x="941" y="5748326"/>
          <a:ext cx="12190119" cy="2895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3373">
                  <a:extLst>
                    <a:ext uri="{9D8B030D-6E8A-4147-A177-3AD203B41FA5}">
                      <a16:colId xmlns:a16="http://schemas.microsoft.com/office/drawing/2014/main" val="863919556"/>
                    </a:ext>
                  </a:extLst>
                </a:gridCol>
                <a:gridCol w="4063373">
                  <a:extLst>
                    <a:ext uri="{9D8B030D-6E8A-4147-A177-3AD203B41FA5}">
                      <a16:colId xmlns:a16="http://schemas.microsoft.com/office/drawing/2014/main" val="3990675215"/>
                    </a:ext>
                  </a:extLst>
                </a:gridCol>
                <a:gridCol w="4063373">
                  <a:extLst>
                    <a:ext uri="{9D8B030D-6E8A-4147-A177-3AD203B41FA5}">
                      <a16:colId xmlns:a16="http://schemas.microsoft.com/office/drawing/2014/main" val="1105322048"/>
                    </a:ext>
                  </a:extLst>
                </a:gridCol>
              </a:tblGrid>
              <a:tr h="284436">
                <a:tc>
                  <a:txBody>
                    <a:bodyPr/>
                    <a:lstStyle/>
                    <a:p>
                      <a:pPr algn="ctr"/>
                      <a:r>
                        <a:rPr lang="en-US" sz="1500" b="0" kern="1200" dirty="0">
                          <a:solidFill>
                            <a:schemeClr val="tx1"/>
                          </a:solidFill>
                          <a:effectLst/>
                          <a:latin typeface="DA_FuturaPT Book" panose="020B0502020204020303" pitchFamily="34" charset="77"/>
                          <a:ea typeface="DA_FuturaPT Book" panose="020B0502020204020303" pitchFamily="34" charset="77"/>
                          <a:cs typeface="+mn-cs"/>
                        </a:rPr>
                        <a:t>https://vladislavantonyuk.github.io</a:t>
                      </a:r>
                    </a:p>
                  </a:txBody>
                  <a:tcPr marL="60951" marR="60951" marT="30475" marB="304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kern="1200" dirty="0">
                          <a:solidFill>
                            <a:schemeClr val="tx1"/>
                          </a:solidFill>
                          <a:effectLst/>
                          <a:latin typeface="DA_FuturaPT Book" panose="020B0502020204020303" pitchFamily="34" charset="77"/>
                          <a:ea typeface="DA_FuturaPT Book" panose="020B0502020204020303" pitchFamily="34" charset="77"/>
                          <a:cs typeface="+mn-cs"/>
                        </a:rPr>
                        <a:t>https://www.linkedin.com/in/vladislav-antonyuk/</a:t>
                      </a:r>
                    </a:p>
                  </a:txBody>
                  <a:tcPr marL="60951" marR="60951" marT="30475" marB="3047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kern="1200" dirty="0">
                          <a:solidFill>
                            <a:schemeClr val="tx1"/>
                          </a:solidFill>
                          <a:effectLst/>
                          <a:latin typeface="DA_FuturaPT Book" panose="020B0502020204020303" pitchFamily="34" charset="77"/>
                          <a:ea typeface="DA_FuturaPT Book" panose="020B0502020204020303" pitchFamily="34" charset="77"/>
                          <a:cs typeface="+mn-cs"/>
                        </a:rPr>
                        <a:t>https://youtube.com/@VladislavAntonyuk</a:t>
                      </a:r>
                    </a:p>
                  </a:txBody>
                  <a:tcPr marL="60951" marR="60951" marT="30475" marB="30475" anchor="ctr"/>
                </a:tc>
                <a:extLst>
                  <a:ext uri="{0D108BD9-81ED-4DB2-BD59-A6C34878D82A}">
                    <a16:rowId xmlns:a16="http://schemas.microsoft.com/office/drawing/2014/main" val="3574040375"/>
                  </a:ext>
                </a:extLst>
              </a:tr>
            </a:tbl>
          </a:graphicData>
        </a:graphic>
      </p:graphicFrame>
      <p:pic>
        <p:nvPicPr>
          <p:cNvPr id="9" name="Graphic 8" descr="Internet with solid fill">
            <a:extLst>
              <a:ext uri="{FF2B5EF4-FFF2-40B4-BE49-F238E27FC236}">
                <a16:creationId xmlns:a16="http://schemas.microsoft.com/office/drawing/2014/main" id="{FA9B3E49-8762-4403-A24B-AC03D06E55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84191" y="5102978"/>
            <a:ext cx="609506" cy="609506"/>
          </a:xfrm>
          <a:prstGeom prst="rect">
            <a:avLst/>
          </a:prstGeom>
        </p:spPr>
      </p:pic>
      <p:pic>
        <p:nvPicPr>
          <p:cNvPr id="1026" name="Picture 2" descr="LinkedIn icon Logo PNG Transparent &amp; SVG Vector - Freebie Supply">
            <a:extLst>
              <a:ext uri="{FF2B5EF4-FFF2-40B4-BE49-F238E27FC236}">
                <a16:creationId xmlns:a16="http://schemas.microsoft.com/office/drawing/2014/main" id="{2561A3EB-7010-4D72-903C-74D28AE91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255" y="5152433"/>
            <a:ext cx="477490" cy="477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Youtube PNG Icon Logo FREE DOWNLOAD | Png Vectors, Photos | Free ...">
            <a:extLst>
              <a:ext uri="{FF2B5EF4-FFF2-40B4-BE49-F238E27FC236}">
                <a16:creationId xmlns:a16="http://schemas.microsoft.com/office/drawing/2014/main" id="{8DEDBC5F-E180-4D2A-8755-F28C621E2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2850" y="5007086"/>
            <a:ext cx="801290" cy="801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F2A08A3-4118-4548-B409-FCDF175E62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335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88"/>
    </mc:Choice>
    <mc:Fallback>
      <p:transition spd="slow" advTm="20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7E8BEFC-10EF-49C9-A803-9204C670965A}"/>
              </a:ext>
            </a:extLst>
          </p:cNvPr>
          <p:cNvSpPr/>
          <p:nvPr/>
        </p:nvSpPr>
        <p:spPr>
          <a:xfrm>
            <a:off x="4761374" y="2902631"/>
            <a:ext cx="2639076" cy="24951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91970" tIns="191970" rIns="143978" bIns="191970" rtlCol="0" anchor="ctr"/>
          <a:lstStyle/>
          <a:p>
            <a:pPr>
              <a:lnSpc>
                <a:spcPct val="120000"/>
              </a:lnSpc>
              <a:spcAft>
                <a:spcPts val="400"/>
              </a:spcAft>
            </a:pPr>
            <a:r>
              <a:rPr lang="en-US" sz="2400" dirty="0">
                <a:solidFill>
                  <a:schemeClr val="tx1"/>
                </a:solidFill>
              </a:rPr>
              <a:t>Integrations</a:t>
            </a:r>
            <a:endParaRPr lang="en-RS" sz="24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D90B5-8421-EECF-976B-A63D4B811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Aspire</a:t>
            </a:r>
            <a:endParaRPr lang="en-R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71C187-3E03-F264-6046-5C0DB1165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ru-RU"/>
              <a:t> </a:t>
            </a:r>
            <a:r>
              <a:rPr lang="ru-RU" b="0"/>
              <a:t>/</a:t>
            </a:r>
            <a:r>
              <a:rPr lang="ru-RU"/>
              <a:t> </a:t>
            </a:r>
            <a:fld id="{49165CBE-C494-7A42-AB39-464FE4BAD852}" type="slidenum">
              <a:rPr lang="en-RU" smtClean="0"/>
              <a:pPr/>
              <a:t>3</a:t>
            </a:fld>
            <a:endParaRPr lang="en-RU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1357A17-D6EF-4127-A14C-4DDC526C43AA}"/>
              </a:ext>
            </a:extLst>
          </p:cNvPr>
          <p:cNvSpPr/>
          <p:nvPr/>
        </p:nvSpPr>
        <p:spPr>
          <a:xfrm>
            <a:off x="7992240" y="2902631"/>
            <a:ext cx="2639076" cy="24951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91970" tIns="191970" rIns="143978" bIns="191970" rtlCol="0" anchor="ctr"/>
          <a:lstStyle/>
          <a:p>
            <a:pPr>
              <a:lnSpc>
                <a:spcPct val="120000"/>
              </a:lnSpc>
              <a:spcAft>
                <a:spcPts val="400"/>
              </a:spcAft>
            </a:pPr>
            <a:r>
              <a:rPr lang="en-US" sz="2400" dirty="0">
                <a:solidFill>
                  <a:schemeClr val="tx1"/>
                </a:solidFill>
              </a:rPr>
              <a:t>Tooling</a:t>
            </a:r>
            <a:endParaRPr lang="en-RS" sz="2400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0C24B0-BB78-0A52-92C1-D08F60EFDDA2}"/>
              </a:ext>
            </a:extLst>
          </p:cNvPr>
          <p:cNvSpPr/>
          <p:nvPr/>
        </p:nvSpPr>
        <p:spPr>
          <a:xfrm>
            <a:off x="1560684" y="2902631"/>
            <a:ext cx="2639076" cy="249516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91970" tIns="191970" rIns="143978" bIns="191970" rtlCol="0" anchor="ctr"/>
          <a:lstStyle/>
          <a:p>
            <a:pPr>
              <a:lnSpc>
                <a:spcPct val="120000"/>
              </a:lnSpc>
              <a:spcAft>
                <a:spcPts val="400"/>
              </a:spcAft>
            </a:pPr>
            <a:r>
              <a:rPr lang="en-US" sz="2400" dirty="0">
                <a:solidFill>
                  <a:schemeClr val="tx1"/>
                </a:solidFill>
              </a:rPr>
              <a:t>Orchestration</a:t>
            </a:r>
            <a:endParaRPr lang="en-RS" sz="24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71D65E-277F-43AD-0AA5-1E48B36224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3832" y="3157650"/>
            <a:ext cx="683016" cy="72855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526E08C-399C-9671-9022-D3185B135C23}"/>
              </a:ext>
            </a:extLst>
          </p:cNvPr>
          <p:cNvSpPr>
            <a:spLocks noChangeAspect="1"/>
          </p:cNvSpPr>
          <p:nvPr/>
        </p:nvSpPr>
        <p:spPr>
          <a:xfrm>
            <a:off x="3728901" y="2737882"/>
            <a:ext cx="335947" cy="335947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DA_FuturaPT Demi"/>
                <a:ea typeface="DA_FuturaPT Demi" panose="020B0502020204020303" pitchFamily="34" charset="77"/>
              </a:rPr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25AB0D-B0A1-5108-5207-93085E8EC9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0207" y="3157650"/>
            <a:ext cx="683016" cy="6830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E13C1D2-CE02-2F3C-055F-37738691D6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39076" y="3228267"/>
            <a:ext cx="612399" cy="612399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73A20E3-6EC6-D188-AAF2-6F3711E0CDE0}"/>
              </a:ext>
            </a:extLst>
          </p:cNvPr>
          <p:cNvSpPr>
            <a:spLocks noChangeAspect="1"/>
          </p:cNvSpPr>
          <p:nvPr/>
        </p:nvSpPr>
        <p:spPr>
          <a:xfrm>
            <a:off x="6940900" y="2738561"/>
            <a:ext cx="335947" cy="335947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DA_FuturaPT Demi"/>
                <a:ea typeface="DA_FuturaPT Demi" panose="020B0502020204020303" pitchFamily="34" charset="77"/>
              </a:rPr>
              <a:t>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53820BB-7EF3-BC39-253D-E09713A00FE1}"/>
              </a:ext>
            </a:extLst>
          </p:cNvPr>
          <p:cNvSpPr>
            <a:spLocks noChangeAspect="1"/>
          </p:cNvSpPr>
          <p:nvPr/>
        </p:nvSpPr>
        <p:spPr>
          <a:xfrm>
            <a:off x="10163128" y="2735336"/>
            <a:ext cx="335947" cy="335947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3" rIns="91426" bIns="45713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DA_FuturaPT Demi"/>
                <a:ea typeface="DA_FuturaPT Demi" panose="020B0502020204020303" pitchFamily="34" charset="77"/>
              </a:rPr>
              <a:t>3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89AD4391-3539-4ACC-975A-B79215EF79D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60703" y="1717937"/>
            <a:ext cx="10270598" cy="684514"/>
          </a:xfrm>
        </p:spPr>
        <p:txBody>
          <a:bodyPr/>
          <a:lstStyle/>
          <a:p>
            <a:pPr marL="228577" indent="-228577">
              <a:lnSpc>
                <a:spcPct val="120000"/>
              </a:lnSpc>
              <a:spcAft>
                <a:spcPts val="400"/>
              </a:spcAft>
              <a:buSzPct val="12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.NET Aspire is an opinionated, cloud ready stack for building observable, production ready, distributed applications.</a:t>
            </a:r>
          </a:p>
          <a:p>
            <a:pPr marL="228577" indent="-228577">
              <a:lnSpc>
                <a:spcPct val="120000"/>
              </a:lnSpc>
              <a:spcAft>
                <a:spcPts val="400"/>
              </a:spcAft>
              <a:buSzPct val="12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It is designed to improve the experience of building .NET cloud-native apps.</a:t>
            </a:r>
            <a:endParaRPr lang="en-RS" dirty="0">
              <a:solidFill>
                <a:srgbClr val="3F3F46"/>
              </a:solidFill>
              <a:latin typeface="DA_FuturaPT Book" panose="020B0502020204020303" pitchFamily="34" charset="77"/>
              <a:ea typeface="DA_FuturaPT Book" panose="020B0502020204020303" pitchFamily="34" charset="77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A59ACF6-7927-4756-93DD-106342AFB5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561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28"/>
    </mc:Choice>
    <mc:Fallback>
      <p:transition spd="slow" advTm="24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63C0B-867C-CBA2-D268-5AB04E67F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400"/>
              </a:spcAft>
            </a:pPr>
            <a:r>
              <a:rPr lang="en-US" sz="3600" dirty="0">
                <a:solidFill>
                  <a:schemeClr val="tx1"/>
                </a:solidFill>
              </a:rPr>
              <a:t>Orchestration</a:t>
            </a:r>
            <a:endParaRPr lang="en-RS" sz="36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B70964-E9E1-D8D3-4C07-4B5D4A5F9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ru-RU"/>
              <a:t> </a:t>
            </a:r>
            <a:r>
              <a:rPr lang="ru-RU" b="0"/>
              <a:t>/</a:t>
            </a:r>
            <a:r>
              <a:rPr lang="ru-RU"/>
              <a:t> </a:t>
            </a:r>
            <a:fld id="{49165CBE-C494-7A42-AB39-464FE4BAD852}" type="slidenum">
              <a:rPr lang="en-RU" smtClean="0"/>
              <a:pPr/>
              <a:t>4</a:t>
            </a:fld>
            <a:endParaRPr lang="en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9E39F2-7CAA-96CE-9A8B-3930B8C0A6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60702" y="1773493"/>
            <a:ext cx="10270598" cy="684514"/>
          </a:xfrm>
        </p:spPr>
        <p:txBody>
          <a:bodyPr/>
          <a:lstStyle/>
          <a:p>
            <a:pPr marL="228577" indent="-228577">
              <a:lnSpc>
                <a:spcPct val="120000"/>
              </a:lnSpc>
              <a:spcAft>
                <a:spcPts val="400"/>
              </a:spcAft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App composition</a:t>
            </a:r>
            <a:r>
              <a:rPr lang="en-US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: Specify the .NET projects, containers, executables, and cloud resources that make up the application.</a:t>
            </a:r>
          </a:p>
          <a:p>
            <a:pPr marL="228577" indent="-228577">
              <a:lnSpc>
                <a:spcPct val="120000"/>
              </a:lnSpc>
              <a:spcAft>
                <a:spcPts val="400"/>
              </a:spcAft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Service discovery and connection string management</a:t>
            </a:r>
            <a:r>
              <a:rPr lang="en-US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: The app host manages injecting the right connection strings or network configurations and service discovery information to simplify the developer experience.</a:t>
            </a:r>
            <a:endParaRPr lang="en-RS" dirty="0">
              <a:solidFill>
                <a:srgbClr val="3F3F46"/>
              </a:solidFill>
              <a:latin typeface="DA_FuturaPT Book" panose="020B0502020204020303" pitchFamily="34" charset="77"/>
              <a:ea typeface="DA_FuturaPT Book" panose="020B0502020204020303" pitchFamily="34" charset="77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55F3B1-0946-447E-AB70-B5AB5D8C8E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9641" y="2914077"/>
            <a:ext cx="7292717" cy="229096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A1FA753-F851-4552-8B20-564FE0CEB8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376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898"/>
    </mc:Choice>
    <mc:Fallback>
      <p:transition spd="slow" advTm="70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63C0B-867C-CBA2-D268-5AB04E67F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400"/>
              </a:spcAft>
            </a:pPr>
            <a:r>
              <a:rPr lang="en-US" sz="3600" dirty="0">
                <a:solidFill>
                  <a:schemeClr val="tx1"/>
                </a:solidFill>
              </a:rPr>
              <a:t>.NET Aspire integrations</a:t>
            </a:r>
            <a:endParaRPr lang="en-RS" sz="36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B70964-E9E1-D8D3-4C07-4B5D4A5F9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ru-RU"/>
              <a:t> </a:t>
            </a:r>
            <a:r>
              <a:rPr lang="ru-RU" b="0"/>
              <a:t>/</a:t>
            </a:r>
            <a:r>
              <a:rPr lang="ru-RU"/>
              <a:t> </a:t>
            </a:r>
            <a:fld id="{49165CBE-C494-7A42-AB39-464FE4BAD852}" type="slidenum">
              <a:rPr lang="en-RU" smtClean="0"/>
              <a:pPr/>
              <a:t>5</a:t>
            </a:fld>
            <a:endParaRPr lang="en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9E39F2-7CAA-96CE-9A8B-3930B8C0A6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60000" y="3640393"/>
            <a:ext cx="10270598" cy="684514"/>
          </a:xfrm>
        </p:spPr>
        <p:txBody>
          <a:bodyPr/>
          <a:lstStyle/>
          <a:p>
            <a:pPr marL="228577" indent="-228577">
              <a:lnSpc>
                <a:spcPct val="120000"/>
              </a:lnSpc>
              <a:spcAft>
                <a:spcPts val="400"/>
              </a:spcAft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Registers a </a:t>
            </a:r>
            <a:r>
              <a:rPr lang="en-US" b="1" dirty="0" err="1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ServiceBusClient</a:t>
            </a:r>
            <a:r>
              <a:rPr lang="en-US" b="1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 as a singleton in the DI container for connecting to Azure Service Bus.</a:t>
            </a:r>
          </a:p>
          <a:p>
            <a:pPr marL="228577" indent="-228577">
              <a:lnSpc>
                <a:spcPct val="120000"/>
              </a:lnSpc>
              <a:spcAft>
                <a:spcPts val="400"/>
              </a:spcAft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Applies </a:t>
            </a:r>
            <a:r>
              <a:rPr lang="en-US" b="1" dirty="0" err="1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ServiceBusClient</a:t>
            </a:r>
            <a:r>
              <a:rPr lang="en-US" b="1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 configurations either inline through code or through configuration.</a:t>
            </a:r>
          </a:p>
          <a:p>
            <a:pPr marL="228577" indent="-228577">
              <a:lnSpc>
                <a:spcPct val="120000"/>
              </a:lnSpc>
              <a:spcAft>
                <a:spcPts val="400"/>
              </a:spcAft>
              <a:buSzPct val="12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F3F46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Enables corresponding health checks, logging and telemetry specific to the Azure Service Bus usage.</a:t>
            </a:r>
            <a:endParaRPr lang="en-RS" dirty="0">
              <a:solidFill>
                <a:srgbClr val="3F3F46"/>
              </a:solidFill>
              <a:latin typeface="DA_FuturaPT Book" panose="020B0502020204020303" pitchFamily="34" charset="77"/>
              <a:ea typeface="DA_FuturaPT Book" panose="020B0502020204020303" pitchFamily="34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BB3BBD-C7E1-4E58-BED0-7EEC6B05240B}"/>
              </a:ext>
            </a:extLst>
          </p:cNvPr>
          <p:cNvSpPr txBox="1"/>
          <p:nvPr/>
        </p:nvSpPr>
        <p:spPr>
          <a:xfrm>
            <a:off x="2494849" y="2709647"/>
            <a:ext cx="7200900" cy="507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161616"/>
                </a:solidFill>
                <a:effectLst/>
                <a:latin typeface="SFMono-Regular"/>
              </a:rPr>
              <a:t>builder.AddAzureServiceBusClient</a:t>
            </a:r>
            <a:r>
              <a:rPr lang="en-US" b="0" i="0" dirty="0">
                <a:solidFill>
                  <a:srgbClr val="161616"/>
                </a:solidFill>
                <a:effectLst/>
                <a:latin typeface="SFMono-Regular"/>
              </a:rPr>
              <a:t>(</a:t>
            </a:r>
            <a:r>
              <a:rPr lang="en-US" b="0" i="0" dirty="0">
                <a:solidFill>
                  <a:srgbClr val="A31515"/>
                </a:solidFill>
                <a:effectLst/>
                <a:latin typeface="SFMono-Regular"/>
              </a:rPr>
              <a:t>"</a:t>
            </a:r>
            <a:r>
              <a:rPr lang="en-US" b="0" i="0" dirty="0" err="1">
                <a:solidFill>
                  <a:srgbClr val="A31515"/>
                </a:solidFill>
                <a:effectLst/>
                <a:latin typeface="SFMono-Regular"/>
              </a:rPr>
              <a:t>servicebus</a:t>
            </a:r>
            <a:r>
              <a:rPr lang="en-US" b="0" i="0" dirty="0">
                <a:solidFill>
                  <a:srgbClr val="A31515"/>
                </a:solidFill>
                <a:effectLst/>
                <a:latin typeface="SFMono-Regular"/>
              </a:rPr>
              <a:t>"</a:t>
            </a:r>
            <a:r>
              <a:rPr lang="en-US" b="0" i="0" dirty="0">
                <a:solidFill>
                  <a:srgbClr val="161616"/>
                </a:solidFill>
                <a:effectLst/>
                <a:latin typeface="SFMono-Regular"/>
              </a:rPr>
              <a:t>);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2BC75-9025-43BF-BF87-424248571E29}"/>
              </a:ext>
            </a:extLst>
          </p:cNvPr>
          <p:cNvSpPr txBox="1"/>
          <p:nvPr/>
        </p:nvSpPr>
        <p:spPr>
          <a:xfrm>
            <a:off x="959909" y="5143500"/>
            <a:ext cx="10270598" cy="92510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spcAft>
                <a:spcPts val="1200"/>
              </a:spcAft>
            </a:pPr>
            <a:r>
              <a:rPr lang="en-US" sz="1800" dirty="0">
                <a:hlinkClick r:id="rId5"/>
              </a:rPr>
              <a:t>https://learn.microsoft.com/en-gb/dotnet/aspire/fundamentals/integrations-overview</a:t>
            </a:r>
            <a:r>
              <a:rPr lang="en-US" sz="1800" dirty="0"/>
              <a:t> 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6A57372-544A-4E22-B270-3FF1D592A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30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57"/>
    </mc:Choice>
    <mc:Fallback>
      <p:transition spd="slow" advTm="54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63C0B-867C-CBA2-D268-5AB04E67F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400"/>
              </a:spcAft>
            </a:pPr>
            <a:r>
              <a:rPr lang="en-US" sz="3600" dirty="0">
                <a:solidFill>
                  <a:schemeClr val="tx1"/>
                </a:solidFill>
              </a:rPr>
              <a:t>Project templates and tooling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B70964-E9E1-D8D3-4C07-4B5D4A5F9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ru-RU"/>
              <a:t> </a:t>
            </a:r>
            <a:r>
              <a:rPr lang="ru-RU" b="0"/>
              <a:t>/</a:t>
            </a:r>
            <a:r>
              <a:rPr lang="ru-RU"/>
              <a:t> </a:t>
            </a:r>
            <a:fld id="{49165CBE-C494-7A42-AB39-464FE4BAD852}" type="slidenum">
              <a:rPr lang="en-RU" smtClean="0"/>
              <a:pPr/>
              <a:t>6</a:t>
            </a:fld>
            <a:endParaRPr lang="en-R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A15F1-6A32-4849-8036-248584144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54777A-004C-4052-A8EE-7B04B42BFF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7683" y="2794698"/>
            <a:ext cx="4596633" cy="126860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BF0EC05-4DFE-4318-B334-306A658852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579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28"/>
    </mc:Choice>
    <mc:Fallback>
      <p:transition spd="slow" advTm="44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9A7EB219-8692-CD06-3BB6-03DA1D7980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1" y="2198942"/>
            <a:ext cx="7584962" cy="3532497"/>
          </a:xfrm>
        </p:spPr>
        <p:txBody>
          <a:bodyPr/>
          <a:lstStyle/>
          <a:p>
            <a:r>
              <a:rPr lang="en-US" dirty="0"/>
              <a:t>Demo</a:t>
            </a:r>
            <a:endParaRPr lang="ru-UA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C918779-F2FE-461D-9E31-94802FCDF7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21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02"/>
    </mc:Choice>
    <mc:Fallback>
      <p:transition spd="slow" advTm="7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82A94-71AB-7786-119D-E79977AC4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S" dirty="0"/>
              <a:t>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5D09D3-C749-3A9B-866F-CE34F3CA5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ru-RU"/>
              <a:t> </a:t>
            </a:r>
            <a:r>
              <a:rPr lang="ru-RU" b="0"/>
              <a:t>/</a:t>
            </a:r>
            <a:r>
              <a:rPr lang="ru-RU"/>
              <a:t> </a:t>
            </a:r>
            <a:fld id="{49165CBE-C494-7A42-AB39-464FE4BAD852}" type="slidenum">
              <a:rPr lang="en-RU" smtClean="0"/>
              <a:pPr/>
              <a:t>8</a:t>
            </a:fld>
            <a:endParaRPr lang="en-RU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D4D4D01-2F2B-CD29-811A-F68BD4CA9C21}"/>
              </a:ext>
            </a:extLst>
          </p:cNvPr>
          <p:cNvSpPr/>
          <p:nvPr/>
        </p:nvSpPr>
        <p:spPr>
          <a:xfrm>
            <a:off x="978246" y="1773493"/>
            <a:ext cx="862853" cy="86285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91970" tIns="191970" rIns="143978" bIns="191970" rtlCol="0" anchor="ctr"/>
          <a:lstStyle/>
          <a:p>
            <a:r>
              <a:rPr lang="en-RS" sz="1600" dirty="0">
                <a:solidFill>
                  <a:schemeClr val="tx1"/>
                </a:solidFill>
              </a:rPr>
              <a:t>R1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B226A4-A171-1BFC-3A23-7A7EB34CD97F}"/>
              </a:ext>
            </a:extLst>
          </p:cNvPr>
          <p:cNvSpPr txBox="1"/>
          <p:nvPr/>
        </p:nvSpPr>
        <p:spPr>
          <a:xfrm>
            <a:off x="2045561" y="2093017"/>
            <a:ext cx="6748434" cy="22576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467" dirty="0">
                <a:solidFill>
                  <a:schemeClr val="tx2"/>
                </a:solidFill>
                <a:latin typeface="DA_FuturaPT Book" panose="020B0502020204020303" pitchFamily="34" charset="77"/>
                <a:ea typeface="DA_FuturaPT Book" panose="020B0502020204020303" pitchFamily="34" charset="77"/>
                <a:hlinkClick r:id="rId5"/>
              </a:rPr>
              <a:t>https://learn.microsoft.com/en-gb/dotnet/aspire/get-started/aspire-overview</a:t>
            </a:r>
            <a:r>
              <a:rPr lang="en-US" sz="1467" dirty="0">
                <a:solidFill>
                  <a:schemeClr val="tx2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8F29626-8E76-FC6A-18D1-4D1C86E45736}"/>
              </a:ext>
            </a:extLst>
          </p:cNvPr>
          <p:cNvSpPr/>
          <p:nvPr/>
        </p:nvSpPr>
        <p:spPr>
          <a:xfrm>
            <a:off x="968416" y="2880150"/>
            <a:ext cx="872683" cy="8726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91970" tIns="191970" rIns="143978" bIns="191970" rtlCol="0" anchor="ctr"/>
          <a:lstStyle/>
          <a:p>
            <a:r>
              <a:rPr lang="en-RS" sz="1600" dirty="0">
                <a:solidFill>
                  <a:schemeClr val="tx1"/>
                </a:solidFill>
              </a:rPr>
              <a:t>R2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EB88B7-9774-40FD-B7DB-A11A0A42AB14}"/>
              </a:ext>
            </a:extLst>
          </p:cNvPr>
          <p:cNvSpPr txBox="1"/>
          <p:nvPr/>
        </p:nvSpPr>
        <p:spPr>
          <a:xfrm>
            <a:off x="2035729" y="3201534"/>
            <a:ext cx="5870021" cy="22576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467" dirty="0">
                <a:solidFill>
                  <a:schemeClr val="tx2"/>
                </a:solidFill>
                <a:latin typeface="DA_FuturaPT Book" panose="020B0502020204020303" pitchFamily="34" charset="77"/>
                <a:ea typeface="DA_FuturaPT Book" panose="020B0502020204020303" pitchFamily="34" charset="77"/>
                <a:hlinkClick r:id="rId6"/>
              </a:rPr>
              <a:t>https://github.com/VladislavAntonyuk/AspireSamples</a:t>
            </a:r>
            <a:r>
              <a:rPr lang="en-US" sz="1467" dirty="0">
                <a:solidFill>
                  <a:schemeClr val="tx2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 </a:t>
            </a:r>
            <a:r>
              <a:rPr lang="uk-UA" sz="1467" dirty="0">
                <a:solidFill>
                  <a:schemeClr val="tx2"/>
                </a:solidFill>
                <a:latin typeface="DA_FuturaPT Book" panose="020B0502020204020303" pitchFamily="34" charset="77"/>
                <a:ea typeface="DA_FuturaPT Book" panose="020B0502020204020303" pitchFamily="34" charset="77"/>
              </a:rPr>
              <a:t> </a:t>
            </a:r>
            <a:endParaRPr lang="en-US" sz="1467" dirty="0">
              <a:solidFill>
                <a:schemeClr val="tx2"/>
              </a:solidFill>
              <a:latin typeface="DA_FuturaPT Book" panose="020B0502020204020303" pitchFamily="34" charset="77"/>
              <a:ea typeface="DA_FuturaPT Book" panose="020B0502020204020303" pitchFamily="34" charset="77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700E47B-F9C5-493B-8F3B-751DE0975B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3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11"/>
    </mc:Choice>
    <mc:Fallback>
      <p:transition spd="slow" advTm="7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9413C72E-C246-CC02-966E-86481C426F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1" y="1266844"/>
            <a:ext cx="12190119" cy="3532497"/>
          </a:xfrm>
        </p:spPr>
        <p:txBody>
          <a:bodyPr/>
          <a:lstStyle/>
          <a:p>
            <a:r>
              <a:rPr lang="en-RS" dirty="0"/>
              <a:t>Thank </a:t>
            </a:r>
            <a:endParaRPr lang="en-US" dirty="0"/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D320077B-43F2-4EB0-61B9-4D6C2DF78093}"/>
              </a:ext>
            </a:extLst>
          </p:cNvPr>
          <p:cNvSpPr txBox="1">
            <a:spLocks/>
          </p:cNvSpPr>
          <p:nvPr/>
        </p:nvSpPr>
        <p:spPr>
          <a:xfrm>
            <a:off x="940" y="3918341"/>
            <a:ext cx="13683923" cy="24846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130026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B133"/>
              </a:buClr>
              <a:buFontTx/>
              <a:buNone/>
              <a:defRPr sz="34000" b="0" i="0" kern="1200">
                <a:solidFill>
                  <a:schemeClr val="tx1"/>
                </a:solidFill>
                <a:latin typeface="DA_FuturaPT Demi" panose="020B0502020204020303" pitchFamily="34" charset="77"/>
                <a:ea typeface="DA_FuturaPT Demi" panose="020B0502020204020303" pitchFamily="34" charset="77"/>
                <a:cs typeface="+mn-cs"/>
              </a:defRPr>
            </a:lvl1pPr>
            <a:lvl2pPr marL="0" indent="0" algn="l" defTabSz="130026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ct val="120000"/>
              <a:buFontTx/>
              <a:buNone/>
              <a:defRPr sz="2400" b="0" i="0" kern="1200">
                <a:ln>
                  <a:noFill/>
                </a:ln>
                <a:solidFill>
                  <a:schemeClr val="tx1"/>
                </a:solidFill>
                <a:latin typeface="DA_FuturaPT Demi" panose="020B0502020204020303" pitchFamily="34" charset="77"/>
                <a:ea typeface="DA_FuturaPT Demi" panose="020B0502020204020303" pitchFamily="34" charset="77"/>
                <a:cs typeface="+mn-cs"/>
              </a:defRPr>
            </a:lvl2pPr>
            <a:lvl3pPr marL="396000" indent="-396000" algn="l" defTabSz="130026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+mn-cs"/>
              </a:defRPr>
            </a:lvl3pPr>
            <a:lvl4pPr marL="572400" indent="-396000" algn="l" defTabSz="130026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DA_FuturaPT Book" panose="020B0502020204020303" pitchFamily="34" charset="0"/>
                <a:ea typeface="DA_FuturaPT Book" panose="020B0502020204020303" pitchFamily="34" charset="0"/>
                <a:cs typeface="+mn-cs"/>
              </a:defRPr>
            </a:lvl4pPr>
            <a:lvl5pPr marL="1076400" indent="-396000" algn="l" defTabSz="130026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8994988" algn="l"/>
              </a:tabLst>
              <a:defRPr sz="1800" b="0" i="0" kern="1200">
                <a:solidFill>
                  <a:schemeClr val="tx1"/>
                </a:solidFill>
                <a:latin typeface="+mn-lt"/>
                <a:ea typeface="DA_FuturaPT Book" panose="020B0502020204020303" pitchFamily="34" charset="0"/>
                <a:cs typeface="+mn-cs"/>
              </a:defRPr>
            </a:lvl5pPr>
            <a:lvl6pPr marL="342900" indent="-342900" algn="l" defTabSz="130026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400" b="0" i="0" kern="1200">
                <a:solidFill>
                  <a:schemeClr val="tx1"/>
                </a:solidFill>
                <a:latin typeface="DA_FuturaPT Medium" panose="020B0502020204020303" pitchFamily="34" charset="77"/>
                <a:ea typeface="DA_FuturaPT Medium" panose="020B0502020204020303" pitchFamily="34" charset="77"/>
                <a:cs typeface="+mn-cs"/>
              </a:defRPr>
            </a:lvl6pPr>
            <a:lvl7pPr marL="0" indent="0" algn="l" defTabSz="130026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4000" indent="-324000" algn="l" defTabSz="130026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130026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664" dirty="0"/>
              <a:t>You!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0E7916E-E1E9-4EBD-998E-AE085957EB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832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72"/>
    </mc:Choice>
    <mc:Fallback>
      <p:transition spd="slow" advTm="8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ataArt">
  <a:themeElements>
    <a:clrScheme name="DataArt Presentations">
      <a:dk1>
        <a:srgbClr val="333332"/>
      </a:dk1>
      <a:lt1>
        <a:srgbClr val="FFFFFF"/>
      </a:lt1>
      <a:dk2>
        <a:srgbClr val="333332"/>
      </a:dk2>
      <a:lt2>
        <a:srgbClr val="FFDE55"/>
      </a:lt2>
      <a:accent1>
        <a:srgbClr val="53CFF8"/>
      </a:accent1>
      <a:accent2>
        <a:srgbClr val="2BC6BF"/>
      </a:accent2>
      <a:accent3>
        <a:srgbClr val="F0503C"/>
      </a:accent3>
      <a:accent4>
        <a:srgbClr val="70529F"/>
      </a:accent4>
      <a:accent5>
        <a:srgbClr val="FFB133"/>
      </a:accent5>
      <a:accent6>
        <a:srgbClr val="284086"/>
      </a:accent6>
      <a:hlink>
        <a:srgbClr val="53CFF8"/>
      </a:hlink>
      <a:folHlink>
        <a:srgbClr val="70529F"/>
      </a:folHlink>
    </a:clrScheme>
    <a:fontScheme name="Corporate-2021">
      <a:majorFont>
        <a:latin typeface="DA_FuturaPT Light"/>
        <a:ea typeface=""/>
        <a:cs typeface=""/>
      </a:majorFont>
      <a:minorFont>
        <a:latin typeface="DA_FuturaPT Book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lIns="288000" tIns="288000" rIns="216000" bIns="288000" rtlCol="0" anchor="ctr"/>
      <a:lstStyle>
        <a:defPPr algn="l">
          <a:spcAft>
            <a:spcPts val="0"/>
          </a:spcAft>
          <a:defRPr sz="2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noAutofit/>
      </a:bodyPr>
      <a:lstStyle>
        <a:defPPr algn="l">
          <a:spcAft>
            <a:spcPts val="1200"/>
          </a:spcAft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ataArt" id="{B2F97033-0EDD-48F6-9761-7E425CA1D765}" vid="{7504BC1D-96AC-4C55-AD73-08E158320F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DataArt</Template>
  <TotalTime>113</TotalTime>
  <Words>571</Words>
  <Application>Microsoft Office PowerPoint</Application>
  <PresentationFormat>Widescreen</PresentationFormat>
  <Paragraphs>63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DA_FuturaPT Book</vt:lpstr>
      <vt:lpstr>DA_FuturaPT Demi</vt:lpstr>
      <vt:lpstr>DA_FuturaPT Light</vt:lpstr>
      <vt:lpstr>DA_FuturaPT Medium</vt:lpstr>
      <vt:lpstr>Segoe UI</vt:lpstr>
      <vt:lpstr>SFMono-Regular</vt:lpstr>
      <vt:lpstr>DataArt</vt:lpstr>
      <vt:lpstr>.NET Aspire</vt:lpstr>
      <vt:lpstr>Speaker</vt:lpstr>
      <vt:lpstr>.NET Aspire</vt:lpstr>
      <vt:lpstr>Orchestration</vt:lpstr>
      <vt:lpstr>.NET Aspire integrations</vt:lpstr>
      <vt:lpstr>Project templates and tooling</vt:lpstr>
      <vt:lpstr>PowerPoint Presentation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Vladislav Antonyuk</dc:creator>
  <cp:lastModifiedBy>Vladislav Antonyuk</cp:lastModifiedBy>
  <cp:revision>14</cp:revision>
  <dcterms:created xsi:type="dcterms:W3CDTF">2024-08-17T13:09:23Z</dcterms:created>
  <dcterms:modified xsi:type="dcterms:W3CDTF">2024-08-30T09:40:43Z</dcterms:modified>
</cp:coreProperties>
</file>

<file path=docProps/thumbnail.jpeg>
</file>